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6" r:id="rId2"/>
    <p:sldId id="311" r:id="rId3"/>
    <p:sldId id="257" r:id="rId4"/>
    <p:sldId id="258" r:id="rId5"/>
    <p:sldId id="259" r:id="rId6"/>
    <p:sldId id="261" r:id="rId7"/>
    <p:sldId id="260" r:id="rId8"/>
    <p:sldId id="262" r:id="rId9"/>
    <p:sldId id="263" r:id="rId10"/>
    <p:sldId id="264" r:id="rId11"/>
    <p:sldId id="304" r:id="rId12"/>
    <p:sldId id="266" r:id="rId13"/>
    <p:sldId id="267" r:id="rId14"/>
    <p:sldId id="269" r:id="rId15"/>
    <p:sldId id="270" r:id="rId16"/>
    <p:sldId id="271" r:id="rId17"/>
    <p:sldId id="272" r:id="rId18"/>
    <p:sldId id="275" r:id="rId19"/>
    <p:sldId id="274" r:id="rId20"/>
    <p:sldId id="268" r:id="rId21"/>
    <p:sldId id="305" r:id="rId22"/>
    <p:sldId id="278" r:id="rId23"/>
    <p:sldId id="279" r:id="rId24"/>
    <p:sldId id="280" r:id="rId25"/>
    <p:sldId id="281" r:id="rId26"/>
    <p:sldId id="282" r:id="rId27"/>
    <p:sldId id="306" r:id="rId28"/>
    <p:sldId id="283" r:id="rId29"/>
    <p:sldId id="287" r:id="rId30"/>
    <p:sldId id="288" r:id="rId31"/>
    <p:sldId id="284" r:id="rId32"/>
    <p:sldId id="285" r:id="rId33"/>
    <p:sldId id="286" r:id="rId34"/>
    <p:sldId id="307" r:id="rId35"/>
    <p:sldId id="289" r:id="rId36"/>
    <p:sldId id="290" r:id="rId37"/>
    <p:sldId id="291" r:id="rId38"/>
    <p:sldId id="308" r:id="rId39"/>
    <p:sldId id="293" r:id="rId40"/>
    <p:sldId id="294" r:id="rId41"/>
    <p:sldId id="295" r:id="rId42"/>
    <p:sldId id="296" r:id="rId43"/>
    <p:sldId id="309" r:id="rId44"/>
    <p:sldId id="297" r:id="rId45"/>
    <p:sldId id="298" r:id="rId46"/>
    <p:sldId id="299" r:id="rId47"/>
    <p:sldId id="300" r:id="rId48"/>
    <p:sldId id="301" r:id="rId49"/>
    <p:sldId id="302" r:id="rId50"/>
    <p:sldId id="310" r:id="rId51"/>
    <p:sldId id="303" r:id="rId52"/>
  </p:sldIdLst>
  <p:sldSz cx="9144000" cy="5143500" type="screen16x9"/>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458" autoAdjust="0"/>
  </p:normalViewPr>
  <p:slideViewPr>
    <p:cSldViewPr>
      <p:cViewPr varScale="1">
        <p:scale>
          <a:sx n="49" d="100"/>
          <a:sy n="49" d="100"/>
        </p:scale>
        <p:origin x="-102" y="-112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763DC1A1-7F25-4B34-A113-4E2AB61C7043}" type="datetimeFigureOut">
              <a:rPr lang="en-US" smtClean="0"/>
              <a:t>5/6/2014</a:t>
            </a:fld>
            <a:endParaRPr lang="en-US"/>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530A5DD6-6495-4D40-A1D4-AE2DB3B95246}" type="slidenum">
              <a:rPr lang="en-US" smtClean="0"/>
              <a:t>‹#›</a:t>
            </a:fld>
            <a:endParaRPr lang="en-US"/>
          </a:p>
        </p:txBody>
      </p:sp>
    </p:spTree>
    <p:extLst>
      <p:ext uri="{BB962C8B-B14F-4D97-AF65-F5344CB8AC3E}">
        <p14:creationId xmlns:p14="http://schemas.microsoft.com/office/powerpoint/2010/main" val="2237711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pPr algn="ctr"/>
            <a:r>
              <a:rPr lang="en-US" sz="7200" b="1" dirty="0" smtClean="0"/>
              <a:t>Geometry 12</a:t>
            </a:r>
            <a:endParaRPr lang="en-US" sz="7200" b="1" dirty="0"/>
          </a:p>
        </p:txBody>
      </p:sp>
      <p:sp>
        <p:nvSpPr>
          <p:cNvPr id="4" name="Slide Number Placeholder 3"/>
          <p:cNvSpPr>
            <a:spLocks noGrp="1"/>
          </p:cNvSpPr>
          <p:nvPr>
            <p:ph type="sldNum" sz="quarter" idx="10"/>
          </p:nvPr>
        </p:nvSpPr>
        <p:spPr/>
        <p:txBody>
          <a:bodyPr/>
          <a:lstStyle/>
          <a:p>
            <a:fld id="{530A5DD6-6495-4D40-A1D4-AE2DB3B95246}" type="slidenum">
              <a:rPr lang="en-US" smtClean="0"/>
              <a:t>1</a:t>
            </a:fld>
            <a:endParaRPr lang="en-US"/>
          </a:p>
        </p:txBody>
      </p:sp>
    </p:spTree>
    <p:extLst>
      <p:ext uri="{BB962C8B-B14F-4D97-AF65-F5344CB8AC3E}">
        <p14:creationId xmlns:p14="http://schemas.microsoft.com/office/powerpoint/2010/main" val="1925851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11</a:t>
            </a:fld>
            <a:endParaRPr lang="en-US"/>
          </a:p>
        </p:txBody>
      </p:sp>
    </p:spTree>
    <p:extLst>
      <p:ext uri="{BB962C8B-B14F-4D97-AF65-F5344CB8AC3E}">
        <p14:creationId xmlns:p14="http://schemas.microsoft.com/office/powerpoint/2010/main" val="148825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1EEDDAB1-2B18-4F17-A2B6-1ED0739EF7EF}" type="slidenum">
              <a:rPr lang="en-US" smtClean="0">
                <a:latin typeface="Arial" charset="0"/>
              </a:rPr>
              <a:pPr/>
              <a:t>12</a:t>
            </a:fld>
            <a:endParaRPr lang="en-US" smtClean="0">
              <a:latin typeface="Arial" charset="0"/>
            </a:endParaRPr>
          </a:p>
        </p:txBody>
      </p:sp>
      <p:sp>
        <p:nvSpPr>
          <p:cNvPr id="45059" name="Rectangle 2"/>
          <p:cNvSpPr>
            <a:spLocks noGrp="1" noRot="1" noChangeAspect="1" noChangeArrowheads="1" noTextEdit="1"/>
          </p:cNvSpPr>
          <p:nvPr>
            <p:ph type="sldImg"/>
          </p:nvPr>
        </p:nvSpPr>
        <p:spPr>
          <a:xfrm>
            <a:off x="330200" y="696913"/>
            <a:ext cx="6197600" cy="3486150"/>
          </a:xfrm>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Some sports relie on having very little friction.  In biking for example, the smaller the surface area of the tires, the less friction there is.  And thus the faster the rider can go. </a:t>
            </a:r>
          </a:p>
          <a:p>
            <a:pPr eaLnBrk="1" hangingPunct="1"/>
            <a:endParaRPr lang="en-US" smtClean="0"/>
          </a:p>
          <a:p>
            <a:pPr eaLnBrk="1" hangingPunct="1"/>
            <a:r>
              <a:rPr lang="en-US" smtClean="0">
                <a:sym typeface="Wingdings" pitchFamily="2" charset="2"/>
              </a:rPr>
              <a:t> </a:t>
            </a:r>
            <a:r>
              <a:rPr lang="en-US" smtClean="0"/>
              <a:t>Draw the top triangle first (for some triangles you may have to count a horizontal space as 2)</a:t>
            </a:r>
          </a:p>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13</a:t>
            </a:fld>
            <a:endParaRPr lang="en-US"/>
          </a:p>
        </p:txBody>
      </p:sp>
    </p:spTree>
    <p:extLst>
      <p:ext uri="{BB962C8B-B14F-4D97-AF65-F5344CB8AC3E}">
        <p14:creationId xmlns:p14="http://schemas.microsoft.com/office/powerpoint/2010/main" val="561635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14</a:t>
            </a:fld>
            <a:endParaRPr lang="en-US"/>
          </a:p>
        </p:txBody>
      </p:sp>
    </p:spTree>
    <p:extLst>
      <p:ext uri="{BB962C8B-B14F-4D97-AF65-F5344CB8AC3E}">
        <p14:creationId xmlns:p14="http://schemas.microsoft.com/office/powerpoint/2010/main" val="20156471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15</a:t>
            </a:fld>
            <a:endParaRPr lang="en-US"/>
          </a:p>
        </p:txBody>
      </p:sp>
    </p:spTree>
    <p:extLst>
      <p:ext uri="{BB962C8B-B14F-4D97-AF65-F5344CB8AC3E}">
        <p14:creationId xmlns:p14="http://schemas.microsoft.com/office/powerpoint/2010/main" val="1783134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1B4F9F30-E2D0-4E77-9ACA-74F23B016F71}" type="slidenum">
              <a:rPr lang="en-US" smtClean="0">
                <a:latin typeface="Arial" charset="0"/>
              </a:rPr>
              <a:pPr/>
              <a:t>16</a:t>
            </a:fld>
            <a:endParaRPr lang="en-US" smtClean="0">
              <a:latin typeface="Arial" charset="0"/>
            </a:endParaRPr>
          </a:p>
        </p:txBody>
      </p:sp>
      <p:sp>
        <p:nvSpPr>
          <p:cNvPr id="47107" name="Rectangle 2"/>
          <p:cNvSpPr>
            <a:spLocks noGrp="1" noRot="1" noChangeAspect="1" noChangeArrowheads="1" noTextEdit="1"/>
          </p:cNvSpPr>
          <p:nvPr>
            <p:ph type="sldImg"/>
          </p:nvPr>
        </p:nvSpPr>
        <p:spPr>
          <a:xfrm>
            <a:off x="330200" y="696913"/>
            <a:ext cx="6197600" cy="3486150"/>
          </a:xfrm>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You can find the surface area by adding up the areas of each surface, but if you could use a formula, it would be quicker</a:t>
            </a:r>
          </a:p>
          <a:p>
            <a:pPr lvl="1" eaLnBrk="1" hangingPunct="1"/>
            <a:r>
              <a:rPr lang="en-US" smtClean="0"/>
              <a:t>All the lateral surfaces are rectangles</a:t>
            </a:r>
          </a:p>
          <a:p>
            <a:pPr lvl="1" eaLnBrk="1" hangingPunct="1"/>
            <a:r>
              <a:rPr lang="en-US" smtClean="0"/>
              <a:t>Area = bh </a:t>
            </a:r>
          </a:p>
          <a:p>
            <a:pPr lvl="1" eaLnBrk="1" hangingPunct="1"/>
            <a:r>
              <a:rPr lang="en-US" smtClean="0"/>
              <a:t>Add up the areas L = ah + bh + ch + … + dh</a:t>
            </a:r>
          </a:p>
          <a:p>
            <a:pPr lvl="2" eaLnBrk="1" hangingPunct="1"/>
            <a:r>
              <a:rPr lang="en-US" smtClean="0"/>
              <a:t>L = (a + b + c + … + d)h</a:t>
            </a:r>
          </a:p>
          <a:p>
            <a:pPr lvl="2" eaLnBrk="1" hangingPunct="1"/>
            <a:r>
              <a:rPr lang="en-US" smtClean="0"/>
              <a:t>Perimeter of base = a + b + c + … + d</a:t>
            </a:r>
          </a:p>
          <a:p>
            <a:pPr lvl="2" eaLnBrk="1" hangingPunct="1"/>
            <a:r>
              <a:rPr lang="en-US" smtClean="0"/>
              <a:t>L = Ph</a:t>
            </a:r>
          </a:p>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17</a:t>
            </a:fld>
            <a:endParaRPr lang="en-US"/>
          </a:p>
        </p:txBody>
      </p:sp>
    </p:spTree>
    <p:extLst>
      <p:ext uri="{BB962C8B-B14F-4D97-AF65-F5344CB8AC3E}">
        <p14:creationId xmlns:p14="http://schemas.microsoft.com/office/powerpoint/2010/main" val="6376593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u="sng" dirty="0" smtClean="0"/>
                  <a:t>/</a:t>
                </a:r>
                <a:r>
                  <a:rPr lang="en-US" u="none" dirty="0" smtClean="0">
                    <a:sym typeface="Wingdings 2"/>
                  </a:rPr>
                  <a:t></a:t>
                </a:r>
                <a:r>
                  <a:rPr lang="en-US" u="sng" dirty="0" smtClean="0">
                    <a:sym typeface="Wingdings 2"/>
                  </a:rPr>
                  <a:t>\</a:t>
                </a:r>
                <a:endParaRPr lang="en-US" u="none" dirty="0" smtClean="0">
                  <a:sym typeface="Wingdings 2"/>
                </a:endParaRPr>
              </a:p>
              <a:p>
                <a:r>
                  <a:rPr lang="en-US" u="none" dirty="0" smtClean="0">
                    <a:sym typeface="Wingdings 2"/>
                  </a:rPr>
                  <a:t> </a:t>
                </a:r>
              </a:p>
              <a:p>
                <a:r>
                  <a:rPr lang="en-US" u="none" dirty="0" smtClean="0">
                    <a:sym typeface="Wingdings 2"/>
                  </a:rPr>
                  <a:t> </a:t>
                </a:r>
              </a:p>
              <a:p>
                <a:endParaRPr lang="en-US" u="none" dirty="0" smtClean="0">
                  <a:sym typeface="Wingdings 2"/>
                </a:endParaRPr>
              </a:p>
              <a:p>
                <a:pPr/>
                <a14:m>
                  <m:oMathPara xmlns:m="http://schemas.openxmlformats.org/officeDocument/2006/math">
                    <m:oMathParaPr>
                      <m:jc m:val="centerGroup"/>
                    </m:oMathParaPr>
                    <m:oMath xmlns:m="http://schemas.openxmlformats.org/officeDocument/2006/math">
                      <m:r>
                        <a:rPr lang="en-US" b="0" i="1" u="none" smtClean="0">
                          <a:latin typeface="Cambria Math"/>
                          <a:sym typeface="Wingdings 2"/>
                        </a:rPr>
                        <m:t>𝑃</m:t>
                      </m:r>
                      <m:r>
                        <a:rPr lang="en-US" b="0" i="1" u="none" smtClean="0">
                          <a:latin typeface="Cambria Math"/>
                          <a:sym typeface="Wingdings 2"/>
                        </a:rPr>
                        <m:t>=</m:t>
                      </m:r>
                      <m:r>
                        <a:rPr lang="en-US" b="0" i="1" u="none" smtClean="0">
                          <a:latin typeface="Cambria Math"/>
                          <a:sym typeface="Wingdings 2"/>
                        </a:rPr>
                        <m:t>2</m:t>
                      </m:r>
                      <m:d>
                        <m:dPr>
                          <m:ctrlPr>
                            <a:rPr lang="en-US" b="0" i="1" u="none" smtClean="0">
                              <a:latin typeface="Cambria Math"/>
                              <a:sym typeface="Wingdings 2"/>
                            </a:rPr>
                          </m:ctrlPr>
                        </m:dPr>
                        <m:e>
                          <m:r>
                            <a:rPr lang="en-US" b="0" i="1" u="none" smtClean="0">
                              <a:latin typeface="Cambria Math"/>
                              <a:sym typeface="Wingdings 2"/>
                            </a:rPr>
                            <m:t>3</m:t>
                          </m:r>
                        </m:e>
                      </m:d>
                      <m:r>
                        <a:rPr lang="en-US" b="0" i="1" u="none" smtClean="0">
                          <a:latin typeface="Cambria Math"/>
                          <a:sym typeface="Wingdings 2"/>
                        </a:rPr>
                        <m:t>+</m:t>
                      </m:r>
                      <m:r>
                        <a:rPr lang="en-US" b="0" i="1" u="none" smtClean="0">
                          <a:latin typeface="Cambria Math"/>
                          <a:sym typeface="Wingdings 2"/>
                        </a:rPr>
                        <m:t>2</m:t>
                      </m:r>
                      <m:d>
                        <m:dPr>
                          <m:ctrlPr>
                            <a:rPr lang="en-US" b="0" i="1" u="none" smtClean="0">
                              <a:latin typeface="Cambria Math"/>
                              <a:sym typeface="Wingdings 2"/>
                            </a:rPr>
                          </m:ctrlPr>
                        </m:dPr>
                        <m:e>
                          <m:r>
                            <a:rPr lang="en-US" b="0" i="1" u="none" smtClean="0">
                              <a:latin typeface="Cambria Math"/>
                              <a:sym typeface="Wingdings 2"/>
                            </a:rPr>
                            <m:t>4</m:t>
                          </m:r>
                        </m:e>
                      </m:d>
                      <m:r>
                        <a:rPr lang="en-US" b="0" i="1" u="none" smtClean="0">
                          <a:latin typeface="Cambria Math"/>
                          <a:sym typeface="Wingdings 2"/>
                        </a:rPr>
                        <m:t>=</m:t>
                      </m:r>
                      <m:r>
                        <a:rPr lang="en-US" b="0" i="1" u="none" smtClean="0">
                          <a:latin typeface="Cambria Math"/>
                          <a:sym typeface="Wingdings 2"/>
                        </a:rPr>
                        <m:t>14</m:t>
                      </m:r>
                    </m:oMath>
                  </m:oMathPara>
                </a14:m>
                <a:endParaRPr lang="en-US" u="none" dirty="0" smtClean="0">
                  <a:sym typeface="Wingdings 2"/>
                </a:endParaRPr>
              </a:p>
              <a:p>
                <a:pPr/>
                <a14:m>
                  <m:oMathPara xmlns:m="http://schemas.openxmlformats.org/officeDocument/2006/math">
                    <m:oMathParaPr>
                      <m:jc m:val="centerGroup"/>
                    </m:oMathParaPr>
                    <m:oMath xmlns:m="http://schemas.openxmlformats.org/officeDocument/2006/math">
                      <m:r>
                        <a:rPr lang="en-US" b="0" i="1" smtClean="0">
                          <a:latin typeface="Cambria Math"/>
                        </a:rPr>
                        <m:t>𝐿</m:t>
                      </m:r>
                      <m:r>
                        <a:rPr lang="en-US" b="0" i="1" smtClean="0">
                          <a:latin typeface="Cambria Math"/>
                        </a:rPr>
                        <m:t>=</m:t>
                      </m:r>
                      <m:d>
                        <m:dPr>
                          <m:ctrlPr>
                            <a:rPr lang="en-US" b="0" i="1" smtClean="0">
                              <a:latin typeface="Cambria Math"/>
                            </a:rPr>
                          </m:ctrlPr>
                        </m:dPr>
                        <m:e>
                          <m:r>
                            <a:rPr lang="en-US" b="0" i="1" smtClean="0">
                              <a:latin typeface="Cambria Math"/>
                            </a:rPr>
                            <m:t>14</m:t>
                          </m:r>
                        </m:e>
                      </m:d>
                      <m:d>
                        <m:dPr>
                          <m:ctrlPr>
                            <a:rPr lang="en-US" b="0" i="1" smtClean="0">
                              <a:latin typeface="Cambria Math"/>
                            </a:rPr>
                          </m:ctrlPr>
                        </m:dPr>
                        <m:e>
                          <m:r>
                            <a:rPr lang="en-US" b="0" i="1" smtClean="0">
                              <a:latin typeface="Cambria Math"/>
                            </a:rPr>
                            <m:t>7</m:t>
                          </m:r>
                        </m:e>
                      </m:d>
                      <m:r>
                        <a:rPr lang="en-US" b="0" i="1" smtClean="0">
                          <a:latin typeface="Cambria Math"/>
                        </a:rPr>
                        <m:t>=</m:t>
                      </m:r>
                      <m:r>
                        <a:rPr lang="en-US" b="0" i="1" smtClean="0">
                          <a:latin typeface="Cambria Math"/>
                        </a:rPr>
                        <m:t>98</m:t>
                      </m:r>
                    </m:oMath>
                  </m:oMathPara>
                </a14:m>
                <a:endParaRPr lang="en-US" b="0" i="1" dirty="0" smtClean="0">
                  <a:latin typeface="Cambria Math"/>
                </a:endParaRPr>
              </a:p>
              <a:p>
                <a:pPr/>
                <a14:m>
                  <m:oMathPara xmlns:m="http://schemas.openxmlformats.org/officeDocument/2006/math">
                    <m:oMathParaPr>
                      <m:jc m:val="centerGroup"/>
                    </m:oMathParaPr>
                    <m:oMath xmlns:m="http://schemas.openxmlformats.org/officeDocument/2006/math">
                      <m:r>
                        <a:rPr lang="en-US" b="0" i="1" smtClean="0">
                          <a:latin typeface="Cambria Math"/>
                        </a:rPr>
                        <m:t>𝐵</m:t>
                      </m:r>
                      <m:r>
                        <a:rPr lang="en-US" b="0" i="1" smtClean="0">
                          <a:latin typeface="Cambria Math"/>
                        </a:rPr>
                        <m:t>=</m:t>
                      </m:r>
                      <m:r>
                        <a:rPr lang="en-US" b="0" i="1" smtClean="0">
                          <a:latin typeface="Cambria Math"/>
                        </a:rPr>
                        <m:t>3</m:t>
                      </m:r>
                      <m:r>
                        <a:rPr lang="en-US" b="0" i="1" smtClean="0">
                          <a:latin typeface="Cambria Math"/>
                        </a:rPr>
                        <m:t>⋅</m:t>
                      </m:r>
                      <m:r>
                        <a:rPr lang="en-US" b="0" i="1" smtClean="0">
                          <a:latin typeface="Cambria Math"/>
                        </a:rPr>
                        <m:t>4</m:t>
                      </m:r>
                      <m:r>
                        <a:rPr lang="en-US" b="0" i="1" smtClean="0">
                          <a:latin typeface="Cambria Math"/>
                        </a:rPr>
                        <m:t>=</m:t>
                      </m:r>
                      <m:r>
                        <a:rPr lang="en-US" b="0" i="1" smtClean="0">
                          <a:latin typeface="Cambria Math"/>
                        </a:rPr>
                        <m:t>12</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r>
                        <a:rPr lang="en-US" b="0" i="1" smtClean="0">
                          <a:latin typeface="Cambria Math"/>
                        </a:rPr>
                        <m:t>2</m:t>
                      </m:r>
                      <m:d>
                        <m:dPr>
                          <m:ctrlPr>
                            <a:rPr lang="en-US" b="0" i="1" smtClean="0">
                              <a:latin typeface="Cambria Math"/>
                            </a:rPr>
                          </m:ctrlPr>
                        </m:dPr>
                        <m:e>
                          <m:r>
                            <a:rPr lang="en-US" b="0" i="1" smtClean="0">
                              <a:latin typeface="Cambria Math"/>
                            </a:rPr>
                            <m:t>12</m:t>
                          </m:r>
                        </m:e>
                      </m:d>
                      <m:r>
                        <a:rPr lang="en-US" b="0" i="1" smtClean="0">
                          <a:latin typeface="Cambria Math"/>
                        </a:rPr>
                        <m:t>+</m:t>
                      </m:r>
                      <m:r>
                        <a:rPr lang="en-US" b="0" i="1" smtClean="0">
                          <a:latin typeface="Cambria Math"/>
                        </a:rPr>
                        <m:t>14</m:t>
                      </m:r>
                      <m:d>
                        <m:dPr>
                          <m:ctrlPr>
                            <a:rPr lang="en-US" b="0" i="1" smtClean="0">
                              <a:latin typeface="Cambria Math"/>
                            </a:rPr>
                          </m:ctrlPr>
                        </m:dPr>
                        <m:e>
                          <m:r>
                            <a:rPr lang="en-US" b="0" i="1" smtClean="0">
                              <a:latin typeface="Cambria Math"/>
                            </a:rPr>
                            <m:t>7</m:t>
                          </m:r>
                        </m:e>
                      </m:d>
                      <m:r>
                        <a:rPr lang="en-US" b="0" i="1" smtClean="0">
                          <a:latin typeface="Cambria Math"/>
                        </a:rPr>
                        <m:t>=</m:t>
                      </m:r>
                      <m:r>
                        <a:rPr lang="en-US" b="0" i="1" smtClean="0">
                          <a:latin typeface="Cambria Math"/>
                        </a:rPr>
                        <m:t>122</m:t>
                      </m:r>
                    </m:oMath>
                  </m:oMathPara>
                </a14:m>
                <a:endParaRPr lang="en-US" dirty="0"/>
              </a:p>
            </p:txBody>
          </p:sp>
        </mc:Choice>
        <mc:Fallback xmlns="">
          <p:sp>
            <p:nvSpPr>
              <p:cNvPr id="3" name="Notes Placeholder 2"/>
              <p:cNvSpPr>
                <a:spLocks noGrp="1"/>
              </p:cNvSpPr>
              <p:nvPr>
                <p:ph type="body" idx="1"/>
              </p:nvPr>
            </p:nvSpPr>
            <p:spPr/>
            <p:txBody>
              <a:bodyPr/>
              <a:lstStyle/>
              <a:p>
                <a:r>
                  <a:rPr lang="en-US" u="sng" dirty="0" smtClean="0"/>
                  <a:t>/</a:t>
                </a:r>
                <a:r>
                  <a:rPr lang="en-US" u="none" dirty="0" smtClean="0">
                    <a:sym typeface="Wingdings 2"/>
                  </a:rPr>
                  <a:t></a:t>
                </a:r>
                <a:r>
                  <a:rPr lang="en-US" u="sng" dirty="0" smtClean="0">
                    <a:sym typeface="Wingdings 2"/>
                  </a:rPr>
                  <a:t>\</a:t>
                </a:r>
                <a:endParaRPr lang="en-US" u="none" dirty="0" smtClean="0">
                  <a:sym typeface="Wingdings 2"/>
                </a:endParaRPr>
              </a:p>
              <a:p>
                <a:r>
                  <a:rPr lang="en-US" u="none" dirty="0" smtClean="0">
                    <a:sym typeface="Wingdings 2"/>
                  </a:rPr>
                  <a:t> </a:t>
                </a:r>
                <a:r>
                  <a:rPr lang="en-US" u="none" dirty="0" smtClean="0">
                    <a:sym typeface="Wingdings 2"/>
                  </a:rPr>
                  <a:t></a:t>
                </a:r>
              </a:p>
              <a:p>
                <a:r>
                  <a:rPr lang="en-US" u="none" dirty="0" smtClean="0">
                    <a:sym typeface="Wingdings 2"/>
                  </a:rPr>
                  <a:t> </a:t>
                </a:r>
              </a:p>
              <a:p>
                <a:endParaRPr lang="en-US" u="none" dirty="0" smtClean="0">
                  <a:sym typeface="Wingdings 2"/>
                </a:endParaRPr>
              </a:p>
              <a:p>
                <a:r>
                  <a:rPr lang="en-US" b="0" i="0" u="none" smtClean="0">
                    <a:latin typeface="Cambria Math"/>
                    <a:sym typeface="Wingdings 2"/>
                  </a:rPr>
                  <a:t>𝑃=2(3)+2(4)=14</a:t>
                </a:r>
                <a:endParaRPr lang="en-US" u="none" dirty="0" smtClean="0">
                  <a:sym typeface="Wingdings 2"/>
                </a:endParaRPr>
              </a:p>
              <a:p>
                <a:r>
                  <a:rPr lang="en-US" b="0" i="0" smtClean="0">
                    <a:latin typeface="Cambria Math"/>
                  </a:rPr>
                  <a:t>𝐿=(14)(7)=98</a:t>
                </a:r>
                <a:endParaRPr lang="en-US" b="0" i="1" dirty="0" smtClean="0">
                  <a:latin typeface="Cambria Math"/>
                </a:endParaRPr>
              </a:p>
              <a:p>
                <a:r>
                  <a:rPr lang="en-US" b="0" i="0" smtClean="0">
                    <a:latin typeface="Cambria Math"/>
                  </a:rPr>
                  <a:t>𝐵=3⋅4=12</a:t>
                </a:r>
                <a:endParaRPr lang="en-US" b="0" dirty="0" smtClean="0"/>
              </a:p>
              <a:p>
                <a:r>
                  <a:rPr lang="en-US" b="0" i="0" smtClean="0">
                    <a:latin typeface="Cambria Math"/>
                  </a:rPr>
                  <a:t>𝐴=2(12)+14(7)=122</a:t>
                </a:r>
                <a:endParaRPr lang="en-US" dirty="0"/>
              </a:p>
            </p:txBody>
          </p:sp>
        </mc:Fallback>
      </mc:AlternateContent>
      <p:sp>
        <p:nvSpPr>
          <p:cNvPr id="4" name="Slide Number Placeholder 3"/>
          <p:cNvSpPr>
            <a:spLocks noGrp="1"/>
          </p:cNvSpPr>
          <p:nvPr>
            <p:ph type="sldNum" sz="quarter" idx="10"/>
          </p:nvPr>
        </p:nvSpPr>
        <p:spPr/>
        <p:txBody>
          <a:bodyPr/>
          <a:lstStyle/>
          <a:p>
            <a:fld id="{530A5DD6-6495-4D40-A1D4-AE2DB3B95246}" type="slidenum">
              <a:rPr lang="en-US" smtClean="0"/>
              <a:t>18</a:t>
            </a:fld>
            <a:endParaRPr lang="en-US"/>
          </a:p>
        </p:txBody>
      </p:sp>
    </p:spTree>
    <p:extLst>
      <p:ext uri="{BB962C8B-B14F-4D97-AF65-F5344CB8AC3E}">
        <p14:creationId xmlns:p14="http://schemas.microsoft.com/office/powerpoint/2010/main" val="1921160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68572FF8-6F03-412A-BAB3-44586B7FB140}" type="slidenum">
              <a:rPr lang="en-US" smtClean="0">
                <a:latin typeface="Arial" charset="0"/>
              </a:rPr>
              <a:pPr/>
              <a:t>19</a:t>
            </a:fld>
            <a:endParaRPr lang="en-US" smtClean="0">
              <a:latin typeface="Arial" charset="0"/>
            </a:endParaRPr>
          </a:p>
        </p:txBody>
      </p:sp>
      <p:sp>
        <p:nvSpPr>
          <p:cNvPr id="49155" name="Rectangle 2"/>
          <p:cNvSpPr>
            <a:spLocks noGrp="1" noRot="1" noChangeAspect="1" noChangeArrowheads="1" noTextEdit="1"/>
          </p:cNvSpPr>
          <p:nvPr>
            <p:ph type="sldImg"/>
          </p:nvPr>
        </p:nvSpPr>
        <p:spPr>
          <a:xfrm>
            <a:off x="330200" y="696913"/>
            <a:ext cx="6197600" cy="3486150"/>
          </a:xfrm>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BDD84C07-4AB1-43C1-AEB7-F87331E53EE7}" type="slidenum">
              <a:rPr lang="en-US" smtClean="0">
                <a:latin typeface="Arial" charset="0"/>
              </a:rPr>
              <a:pPr/>
              <a:t>20</a:t>
            </a:fld>
            <a:endParaRPr lang="en-US" smtClean="0">
              <a:latin typeface="Arial" charset="0"/>
            </a:endParaRPr>
          </a:p>
        </p:txBody>
      </p:sp>
      <p:sp>
        <p:nvSpPr>
          <p:cNvPr id="46083" name="Rectangle 2"/>
          <p:cNvSpPr>
            <a:spLocks noGrp="1" noRot="1" noChangeAspect="1" noChangeArrowheads="1" noTextEdit="1"/>
          </p:cNvSpPr>
          <p:nvPr>
            <p:ph type="sldImg"/>
          </p:nvPr>
        </p:nvSpPr>
        <p:spPr>
          <a:xfrm>
            <a:off x="330200" y="696913"/>
            <a:ext cx="6197600" cy="3486150"/>
          </a:xfrm>
          <a:ln/>
        </p:spPr>
      </p:sp>
      <mc:AlternateContent xmlns:mc="http://schemas.openxmlformats.org/markup-compatibility/2006" xmlns:a14="http://schemas.microsoft.com/office/drawing/2010/main">
        <mc:Choice Requires="a14">
          <p:sp>
            <p:nvSpPr>
              <p:cNvPr id="46084" name="Rectangle 3"/>
              <p:cNvSpPr>
                <a:spLocks noGrp="1" noChangeArrowheads="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lvl="0" eaLnBrk="1" hangingPunct="1"/>
                <a14:m>
                  <m:oMathPara xmlns:m="http://schemas.openxmlformats.org/officeDocument/2006/math">
                    <m:oMathParaPr>
                      <m:jc m:val="centerGroup"/>
                    </m:oMathParaPr>
                    <m:oMath xmlns:m="http://schemas.openxmlformats.org/officeDocument/2006/math">
                      <m:r>
                        <a:rPr lang="en-US" b="0" i="1" smtClean="0">
                          <a:latin typeface="Cambria Math"/>
                        </a:rPr>
                        <m:t>100</m:t>
                      </m:r>
                      <m:r>
                        <a:rPr lang="en-US" b="0" i="1" smtClean="0">
                          <a:latin typeface="Cambria Math"/>
                        </a:rPr>
                        <m:t>=</m:t>
                      </m:r>
                      <m:r>
                        <a:rPr lang="en-US" b="0" i="1" smtClean="0">
                          <a:latin typeface="Cambria Math"/>
                        </a:rPr>
                        <m:t>2</m:t>
                      </m:r>
                      <m:r>
                        <a:rPr lang="en-US" b="0" i="1" smtClean="0">
                          <a:latin typeface="Cambria Math"/>
                        </a:rPr>
                        <m:t>𝜋</m:t>
                      </m:r>
                      <m:sSup>
                        <m:sSupPr>
                          <m:ctrlPr>
                            <a:rPr lang="en-US" b="0" i="1" smtClean="0">
                              <a:latin typeface="Cambria Math"/>
                            </a:rPr>
                          </m:ctrlPr>
                        </m:sSupPr>
                        <m:e>
                          <m:r>
                            <a:rPr lang="en-US" b="0" i="1" smtClean="0">
                              <a:latin typeface="Cambria Math"/>
                            </a:rPr>
                            <m:t>𝑟</m:t>
                          </m:r>
                        </m:e>
                        <m:sup>
                          <m:r>
                            <a:rPr lang="en-US" b="0" i="1" smtClean="0">
                              <a:latin typeface="Cambria Math"/>
                            </a:rPr>
                            <m:t>2</m:t>
                          </m:r>
                        </m:sup>
                      </m:sSup>
                      <m:r>
                        <a:rPr lang="en-US" b="0" i="1" smtClean="0">
                          <a:latin typeface="Cambria Math"/>
                        </a:rPr>
                        <m:t>+</m:t>
                      </m:r>
                      <m:r>
                        <a:rPr lang="en-US" b="0" i="1" smtClean="0">
                          <a:latin typeface="Cambria Math"/>
                        </a:rPr>
                        <m:t>2</m:t>
                      </m:r>
                      <m:r>
                        <a:rPr lang="en-US" b="0" i="1" smtClean="0">
                          <a:latin typeface="Cambria Math"/>
                        </a:rPr>
                        <m:t>𝜋</m:t>
                      </m:r>
                      <m:r>
                        <a:rPr lang="en-US" b="0" i="1" smtClean="0">
                          <a:latin typeface="Cambria Math"/>
                        </a:rPr>
                        <m:t>𝑟</m:t>
                      </m:r>
                      <m:d>
                        <m:dPr>
                          <m:ctrlPr>
                            <a:rPr lang="en-US" b="0" i="1" smtClean="0">
                              <a:latin typeface="Cambria Math"/>
                            </a:rPr>
                          </m:ctrlPr>
                        </m:dPr>
                        <m:e>
                          <m:r>
                            <a:rPr lang="en-US" b="0" i="1" smtClean="0">
                              <a:latin typeface="Cambria Math"/>
                            </a:rPr>
                            <m:t>5</m:t>
                          </m:r>
                        </m:e>
                      </m:d>
                    </m:oMath>
                  </m:oMathPara>
                </a14:m>
                <a:endParaRPr lang="en-US" b="0" dirty="0" smtClean="0"/>
              </a:p>
              <a:p>
                <a:pPr lvl="0" eaLnBrk="1" hangingPunct="1"/>
                <a14:m>
                  <m:oMathPara xmlns:m="http://schemas.openxmlformats.org/officeDocument/2006/math">
                    <m:oMathParaPr>
                      <m:jc m:val="centerGroup"/>
                    </m:oMathParaPr>
                    <m:oMath xmlns:m="http://schemas.openxmlformats.org/officeDocument/2006/math">
                      <m:r>
                        <a:rPr lang="en-US" b="0" i="1" smtClean="0">
                          <a:latin typeface="Cambria Math"/>
                        </a:rPr>
                        <m:t>100</m:t>
                      </m:r>
                      <m:r>
                        <a:rPr lang="en-US" b="0" i="1" smtClean="0">
                          <a:latin typeface="Cambria Math"/>
                        </a:rPr>
                        <m:t>=</m:t>
                      </m:r>
                      <m:r>
                        <a:rPr lang="en-US" b="0" i="1" smtClean="0">
                          <a:latin typeface="Cambria Math"/>
                        </a:rPr>
                        <m:t>2</m:t>
                      </m:r>
                      <m:r>
                        <a:rPr lang="en-US" b="0" i="1" smtClean="0">
                          <a:latin typeface="Cambria Math"/>
                        </a:rPr>
                        <m:t>𝜋</m:t>
                      </m:r>
                      <m:sSup>
                        <m:sSupPr>
                          <m:ctrlPr>
                            <a:rPr lang="en-US" b="0" i="1" smtClean="0">
                              <a:latin typeface="Cambria Math"/>
                            </a:rPr>
                          </m:ctrlPr>
                        </m:sSupPr>
                        <m:e>
                          <m:r>
                            <a:rPr lang="en-US" b="0" i="1" smtClean="0">
                              <a:latin typeface="Cambria Math"/>
                            </a:rPr>
                            <m:t>𝑟</m:t>
                          </m:r>
                        </m:e>
                        <m:sup>
                          <m:r>
                            <a:rPr lang="en-US" b="0" i="1" smtClean="0">
                              <a:latin typeface="Cambria Math"/>
                            </a:rPr>
                            <m:t>2</m:t>
                          </m:r>
                        </m:sup>
                      </m:sSup>
                      <m:r>
                        <a:rPr lang="en-US" b="0" i="1" smtClean="0">
                          <a:latin typeface="Cambria Math"/>
                        </a:rPr>
                        <m:t>+</m:t>
                      </m:r>
                      <m:r>
                        <a:rPr lang="en-US" b="0" i="1" smtClean="0">
                          <a:latin typeface="Cambria Math"/>
                        </a:rPr>
                        <m:t>10</m:t>
                      </m:r>
                      <m:r>
                        <a:rPr lang="en-US" b="0" i="1" smtClean="0">
                          <a:latin typeface="Cambria Math"/>
                        </a:rPr>
                        <m:t>𝜋</m:t>
                      </m:r>
                      <m:r>
                        <a:rPr lang="en-US" b="0" i="1" smtClean="0">
                          <a:latin typeface="Cambria Math"/>
                        </a:rPr>
                        <m:t>𝑟</m:t>
                      </m:r>
                    </m:oMath>
                  </m:oMathPara>
                </a14:m>
                <a:endParaRPr lang="en-US" b="0" dirty="0" smtClean="0"/>
              </a:p>
              <a:p>
                <a:pPr lvl="0" eaLnBrk="1" hangingPunct="1"/>
                <a14:m>
                  <m:oMathPara xmlns:m="http://schemas.openxmlformats.org/officeDocument/2006/math">
                    <m:oMathParaPr>
                      <m:jc m:val="centerGroup"/>
                    </m:oMathParaPr>
                    <m:oMath xmlns:m="http://schemas.openxmlformats.org/officeDocument/2006/math">
                      <m:r>
                        <a:rPr lang="en-US" b="0" i="1" smtClean="0">
                          <a:latin typeface="Cambria Math"/>
                        </a:rPr>
                        <m:t>0</m:t>
                      </m:r>
                      <m:r>
                        <a:rPr lang="en-US" b="0" i="1" smtClean="0">
                          <a:latin typeface="Cambria Math"/>
                        </a:rPr>
                        <m:t>=</m:t>
                      </m:r>
                      <m:r>
                        <a:rPr lang="en-US" b="0" i="1" smtClean="0">
                          <a:latin typeface="Cambria Math"/>
                        </a:rPr>
                        <m:t>2</m:t>
                      </m:r>
                      <m:r>
                        <a:rPr lang="en-US" b="0" i="1" smtClean="0">
                          <a:latin typeface="Cambria Math"/>
                        </a:rPr>
                        <m:t>𝜋</m:t>
                      </m:r>
                      <m:sSup>
                        <m:sSupPr>
                          <m:ctrlPr>
                            <a:rPr lang="en-US" b="0" i="1" smtClean="0">
                              <a:latin typeface="Cambria Math"/>
                            </a:rPr>
                          </m:ctrlPr>
                        </m:sSupPr>
                        <m:e>
                          <m:r>
                            <a:rPr lang="en-US" b="0" i="1" smtClean="0">
                              <a:latin typeface="Cambria Math"/>
                            </a:rPr>
                            <m:t>𝑟</m:t>
                          </m:r>
                        </m:e>
                        <m:sup>
                          <m:r>
                            <a:rPr lang="en-US" b="0" i="1" smtClean="0">
                              <a:latin typeface="Cambria Math"/>
                            </a:rPr>
                            <m:t>2</m:t>
                          </m:r>
                        </m:sup>
                      </m:sSup>
                      <m:r>
                        <a:rPr lang="en-US" b="0" i="1" smtClean="0">
                          <a:latin typeface="Cambria Math"/>
                        </a:rPr>
                        <m:t>+</m:t>
                      </m:r>
                      <m:r>
                        <a:rPr lang="en-US" b="0" i="1" smtClean="0">
                          <a:latin typeface="Cambria Math"/>
                        </a:rPr>
                        <m:t>10</m:t>
                      </m:r>
                      <m:r>
                        <a:rPr lang="en-US" b="0" i="1" smtClean="0">
                          <a:latin typeface="Cambria Math"/>
                        </a:rPr>
                        <m:t>𝜋</m:t>
                      </m:r>
                      <m:r>
                        <a:rPr lang="en-US" b="0" i="1" smtClean="0">
                          <a:latin typeface="Cambria Math"/>
                        </a:rPr>
                        <m:t>𝑟</m:t>
                      </m:r>
                      <m:r>
                        <a:rPr lang="en-US" b="0" i="1" smtClean="0">
                          <a:latin typeface="Cambria Math"/>
                        </a:rPr>
                        <m:t>−</m:t>
                      </m:r>
                      <m:r>
                        <a:rPr lang="en-US" b="0" i="1" smtClean="0">
                          <a:latin typeface="Cambria Math"/>
                        </a:rPr>
                        <m:t>100</m:t>
                      </m:r>
                    </m:oMath>
                  </m:oMathPara>
                </a14:m>
                <a:endParaRPr lang="en-US" b="0" dirty="0" smtClean="0"/>
              </a:p>
              <a:p>
                <a:pPr lvl="0" eaLnBrk="1" hangingPunct="1"/>
                <a14:m>
                  <m:oMathPara xmlns:m="http://schemas.openxmlformats.org/officeDocument/2006/math">
                    <m:oMathParaPr>
                      <m:jc m:val="centerGroup"/>
                    </m:oMathParaPr>
                    <m:oMath xmlns:m="http://schemas.openxmlformats.org/officeDocument/2006/math">
                      <m:r>
                        <a:rPr lang="en-US" b="0" i="1" smtClean="0">
                          <a:latin typeface="Cambria Math"/>
                        </a:rPr>
                        <m:t>0</m:t>
                      </m:r>
                      <m:r>
                        <a:rPr lang="en-US" b="0" i="1" smtClean="0">
                          <a:latin typeface="Cambria Math"/>
                        </a:rPr>
                        <m:t>=</m:t>
                      </m:r>
                      <m:sSup>
                        <m:sSupPr>
                          <m:ctrlPr>
                            <a:rPr lang="en-US" b="0" i="1" smtClean="0">
                              <a:latin typeface="Cambria Math"/>
                            </a:rPr>
                          </m:ctrlPr>
                        </m:sSupPr>
                        <m:e>
                          <m:r>
                            <a:rPr lang="en-US" b="0" i="1" smtClean="0">
                              <a:latin typeface="Cambria Math"/>
                            </a:rPr>
                            <m:t>𝑟</m:t>
                          </m:r>
                        </m:e>
                        <m:sup>
                          <m:r>
                            <a:rPr lang="en-US" b="0" i="1" smtClean="0">
                              <a:latin typeface="Cambria Math"/>
                            </a:rPr>
                            <m:t>2</m:t>
                          </m:r>
                        </m:sup>
                      </m:sSup>
                      <m:r>
                        <a:rPr lang="en-US" b="0" i="1" smtClean="0">
                          <a:latin typeface="Cambria Math"/>
                        </a:rPr>
                        <m:t>+</m:t>
                      </m:r>
                      <m:r>
                        <a:rPr lang="en-US" b="0" i="1" smtClean="0">
                          <a:latin typeface="Cambria Math"/>
                        </a:rPr>
                        <m:t>5</m:t>
                      </m:r>
                      <m:r>
                        <a:rPr lang="en-US" b="0" i="1" smtClean="0">
                          <a:latin typeface="Cambria Math"/>
                        </a:rPr>
                        <m:t>𝑟</m:t>
                      </m:r>
                      <m:r>
                        <a:rPr lang="en-US" b="0" i="1" smtClean="0">
                          <a:latin typeface="Cambria Math"/>
                        </a:rPr>
                        <m:t>−</m:t>
                      </m:r>
                      <m:r>
                        <a:rPr lang="en-US" b="0" i="1" smtClean="0">
                          <a:latin typeface="Cambria Math"/>
                        </a:rPr>
                        <m:t>15</m:t>
                      </m:r>
                      <m:r>
                        <a:rPr lang="en-US" b="0" i="1" smtClean="0">
                          <a:latin typeface="Cambria Math"/>
                        </a:rPr>
                        <m:t>.</m:t>
                      </m:r>
                      <m:r>
                        <a:rPr lang="en-US" b="0" i="1" smtClean="0">
                          <a:latin typeface="Cambria Math"/>
                        </a:rPr>
                        <m:t>915</m:t>
                      </m:r>
                    </m:oMath>
                  </m:oMathPara>
                </a14:m>
                <a:endParaRPr lang="en-US" b="0" dirty="0" smtClean="0"/>
              </a:p>
              <a:p>
                <a:pPr lvl="0" eaLnBrk="1" hangingPunct="1"/>
                <a14:m>
                  <m:oMathPara xmlns:m="http://schemas.openxmlformats.org/officeDocument/2006/math">
                    <m:oMathParaPr>
                      <m:jc m:val="centerGroup"/>
                    </m:oMathParaPr>
                    <m:oMath xmlns:m="http://schemas.openxmlformats.org/officeDocument/2006/math">
                      <m:r>
                        <a:rPr lang="en-US" b="0" i="1" smtClean="0">
                          <a:latin typeface="Cambria Math"/>
                        </a:rPr>
                        <m:t>𝑟</m:t>
                      </m:r>
                      <m:r>
                        <a:rPr lang="en-US" b="0" i="1" smtClean="0">
                          <a:latin typeface="Cambria Math"/>
                        </a:rPr>
                        <m:t>=</m:t>
                      </m:r>
                      <m:f>
                        <m:fPr>
                          <m:ctrlPr>
                            <a:rPr lang="en-US" b="0" i="1" smtClean="0">
                              <a:latin typeface="Cambria Math"/>
                            </a:rPr>
                          </m:ctrlPr>
                        </m:fPr>
                        <m:num>
                          <m:r>
                            <a:rPr lang="en-US" b="0" i="1" smtClean="0">
                              <a:latin typeface="Cambria Math"/>
                            </a:rPr>
                            <m:t>−</m:t>
                          </m:r>
                          <m:r>
                            <a:rPr lang="en-US" b="0" i="1" smtClean="0">
                              <a:latin typeface="Cambria Math"/>
                            </a:rPr>
                            <m:t>5</m:t>
                          </m:r>
                          <m:r>
                            <a:rPr lang="en-US" b="0" i="1" smtClean="0">
                              <a:latin typeface="Cambria Math"/>
                            </a:rPr>
                            <m:t>±</m:t>
                          </m:r>
                          <m:rad>
                            <m:radPr>
                              <m:degHide m:val="on"/>
                              <m:ctrlPr>
                                <a:rPr lang="en-US" b="0" i="1" smtClean="0">
                                  <a:latin typeface="Cambria Math"/>
                                </a:rPr>
                              </m:ctrlPr>
                            </m:radPr>
                            <m:deg/>
                            <m:e>
                              <m:sSup>
                                <m:sSupPr>
                                  <m:ctrlPr>
                                    <a:rPr lang="en-US" b="0" i="1" smtClean="0">
                                      <a:latin typeface="Cambria Math"/>
                                    </a:rPr>
                                  </m:ctrlPr>
                                </m:sSupPr>
                                <m:e>
                                  <m:r>
                                    <a:rPr lang="en-US" b="0" i="1" smtClean="0">
                                      <a:latin typeface="Cambria Math"/>
                                    </a:rPr>
                                    <m:t>5</m:t>
                                  </m:r>
                                </m:e>
                                <m:sup>
                                  <m:r>
                                    <a:rPr lang="en-US" b="0" i="1" smtClean="0">
                                      <a:latin typeface="Cambria Math"/>
                                    </a:rPr>
                                    <m:t>2</m:t>
                                  </m:r>
                                </m:sup>
                              </m:sSup>
                              <m:r>
                                <a:rPr lang="en-US" b="0" i="1" smtClean="0">
                                  <a:latin typeface="Cambria Math"/>
                                </a:rPr>
                                <m:t>−</m:t>
                              </m:r>
                              <m:r>
                                <a:rPr lang="en-US" b="0" i="1" smtClean="0">
                                  <a:latin typeface="Cambria Math"/>
                                </a:rPr>
                                <m:t>4</m:t>
                              </m:r>
                              <m:d>
                                <m:dPr>
                                  <m:ctrlPr>
                                    <a:rPr lang="en-US" b="0" i="1" smtClean="0">
                                      <a:latin typeface="Cambria Math"/>
                                    </a:rPr>
                                  </m:ctrlPr>
                                </m:dPr>
                                <m:e>
                                  <m:r>
                                    <a:rPr lang="en-US" b="0" i="1" smtClean="0">
                                      <a:latin typeface="Cambria Math"/>
                                    </a:rPr>
                                    <m:t>1</m:t>
                                  </m:r>
                                </m:e>
                              </m:d>
                              <m:d>
                                <m:dPr>
                                  <m:ctrlPr>
                                    <a:rPr lang="en-US" b="0" i="1" smtClean="0">
                                      <a:latin typeface="Cambria Math"/>
                                    </a:rPr>
                                  </m:ctrlPr>
                                </m:dPr>
                                <m:e>
                                  <m:r>
                                    <a:rPr lang="en-US" b="0" i="1" smtClean="0">
                                      <a:latin typeface="Cambria Math"/>
                                    </a:rPr>
                                    <m:t>−</m:t>
                                  </m:r>
                                  <m:r>
                                    <a:rPr lang="en-US" b="0" i="1" smtClean="0">
                                      <a:latin typeface="Cambria Math"/>
                                    </a:rPr>
                                    <m:t>15</m:t>
                                  </m:r>
                                  <m:r>
                                    <a:rPr lang="en-US" b="0" i="1" smtClean="0">
                                      <a:latin typeface="Cambria Math"/>
                                    </a:rPr>
                                    <m:t>.</m:t>
                                  </m:r>
                                  <m:r>
                                    <a:rPr lang="en-US" b="0" i="1" smtClean="0">
                                      <a:latin typeface="Cambria Math"/>
                                    </a:rPr>
                                    <m:t>915</m:t>
                                  </m:r>
                                </m:e>
                              </m:d>
                            </m:e>
                          </m:rad>
                        </m:num>
                        <m:den>
                          <m:r>
                            <a:rPr lang="en-US" b="0" i="1" smtClean="0">
                              <a:latin typeface="Cambria Math"/>
                            </a:rPr>
                            <m:t>2</m:t>
                          </m:r>
                          <m:d>
                            <m:dPr>
                              <m:ctrlPr>
                                <a:rPr lang="en-US" b="0" i="1" smtClean="0">
                                  <a:latin typeface="Cambria Math"/>
                                </a:rPr>
                              </m:ctrlPr>
                            </m:dPr>
                            <m:e>
                              <m:r>
                                <a:rPr lang="en-US" b="0" i="1" smtClean="0">
                                  <a:latin typeface="Cambria Math"/>
                                </a:rPr>
                                <m:t>1</m:t>
                              </m:r>
                            </m:e>
                          </m:d>
                        </m:den>
                      </m:f>
                    </m:oMath>
                  </m:oMathPara>
                </a14:m>
                <a:endParaRPr lang="en-US" b="0" dirty="0" smtClean="0"/>
              </a:p>
              <a:p>
                <a:pPr lvl="0" eaLnBrk="1" hangingPunct="1"/>
                <a14:m>
                  <m:oMathPara xmlns:m="http://schemas.openxmlformats.org/officeDocument/2006/math">
                    <m:oMathParaPr>
                      <m:jc m:val="centerGroup"/>
                    </m:oMathParaPr>
                    <m:oMath xmlns:m="http://schemas.openxmlformats.org/officeDocument/2006/math">
                      <m:r>
                        <a:rPr lang="en-US" b="0" i="1" smtClean="0">
                          <a:latin typeface="Cambria Math"/>
                        </a:rPr>
                        <m:t>𝑟</m:t>
                      </m:r>
                      <m:r>
                        <a:rPr lang="en-US" b="0" i="1" smtClean="0">
                          <a:latin typeface="Cambria Math"/>
                        </a:rPr>
                        <m:t>=</m:t>
                      </m:r>
                      <m:f>
                        <m:fPr>
                          <m:ctrlPr>
                            <a:rPr lang="en-US" b="0" i="1" smtClean="0">
                              <a:latin typeface="Cambria Math"/>
                            </a:rPr>
                          </m:ctrlPr>
                        </m:fPr>
                        <m:num>
                          <m:r>
                            <a:rPr lang="en-US" b="0" i="1" smtClean="0">
                              <a:latin typeface="Cambria Math"/>
                            </a:rPr>
                            <m:t>−</m:t>
                          </m:r>
                          <m:r>
                            <a:rPr lang="en-US" b="0" i="1" smtClean="0">
                              <a:latin typeface="Cambria Math"/>
                            </a:rPr>
                            <m:t>5</m:t>
                          </m:r>
                          <m:r>
                            <a:rPr lang="en-US" b="0" i="1" smtClean="0">
                              <a:latin typeface="Cambria Math"/>
                            </a:rPr>
                            <m:t>±</m:t>
                          </m:r>
                          <m:rad>
                            <m:radPr>
                              <m:degHide m:val="on"/>
                              <m:ctrlPr>
                                <a:rPr lang="en-US" b="0" i="1" smtClean="0">
                                  <a:latin typeface="Cambria Math"/>
                                </a:rPr>
                              </m:ctrlPr>
                            </m:radPr>
                            <m:deg/>
                            <m:e>
                              <m:r>
                                <a:rPr lang="en-US" b="0" i="1" smtClean="0">
                                  <a:latin typeface="Cambria Math"/>
                                </a:rPr>
                                <m:t>88</m:t>
                              </m:r>
                              <m:r>
                                <a:rPr lang="en-US" b="0" i="1" smtClean="0">
                                  <a:latin typeface="Cambria Math"/>
                                </a:rPr>
                                <m:t>.</m:t>
                              </m:r>
                              <m:r>
                                <a:rPr lang="en-US" b="0" i="1" smtClean="0">
                                  <a:latin typeface="Cambria Math"/>
                                </a:rPr>
                                <m:t>662</m:t>
                              </m:r>
                            </m:e>
                          </m:rad>
                        </m:num>
                        <m:den>
                          <m:r>
                            <a:rPr lang="en-US" b="0" i="1" smtClean="0">
                              <a:latin typeface="Cambria Math"/>
                            </a:rPr>
                            <m:t>2</m:t>
                          </m:r>
                        </m:den>
                      </m:f>
                    </m:oMath>
                  </m:oMathPara>
                </a14:m>
                <a:endParaRPr lang="en-US" b="0" dirty="0" smtClean="0"/>
              </a:p>
              <a:p>
                <a:pPr lvl="0" eaLnBrk="1" hangingPunct="1"/>
                <a14:m>
                  <m:oMathPara xmlns:m="http://schemas.openxmlformats.org/officeDocument/2006/math">
                    <m:oMathParaPr>
                      <m:jc m:val="centerGroup"/>
                    </m:oMathParaPr>
                    <m:oMath xmlns:m="http://schemas.openxmlformats.org/officeDocument/2006/math">
                      <m:r>
                        <a:rPr lang="en-US" b="0" i="1" smtClean="0">
                          <a:latin typeface="Cambria Math"/>
                        </a:rPr>
                        <m:t>𝑟</m:t>
                      </m:r>
                      <m:r>
                        <a:rPr lang="en-US" b="0" i="1" smtClean="0">
                          <a:latin typeface="Cambria Math"/>
                        </a:rPr>
                        <m:t>=</m:t>
                      </m:r>
                      <m:r>
                        <a:rPr lang="en-US" b="0" i="1" smtClean="0">
                          <a:latin typeface="Cambria Math"/>
                        </a:rPr>
                        <m:t>2</m:t>
                      </m:r>
                      <m:r>
                        <a:rPr lang="en-US" b="0" i="1" smtClean="0">
                          <a:latin typeface="Cambria Math"/>
                        </a:rPr>
                        <m:t>.</m:t>
                      </m:r>
                      <m:r>
                        <a:rPr lang="en-US" b="0" i="1" smtClean="0">
                          <a:latin typeface="Cambria Math"/>
                        </a:rPr>
                        <m:t>2</m:t>
                      </m:r>
                      <m:r>
                        <a:rPr lang="en-US" b="0" i="1" smtClean="0">
                          <a:latin typeface="Cambria Math"/>
                        </a:rPr>
                        <m:t>, −</m:t>
                      </m:r>
                      <m:r>
                        <a:rPr lang="en-US" b="0" i="1" smtClean="0">
                          <a:latin typeface="Cambria Math"/>
                        </a:rPr>
                        <m:t>7</m:t>
                      </m:r>
                      <m:r>
                        <a:rPr lang="en-US" b="0" i="1" smtClean="0">
                          <a:latin typeface="Cambria Math"/>
                        </a:rPr>
                        <m:t>.</m:t>
                      </m:r>
                      <m:r>
                        <a:rPr lang="en-US" b="0" i="1" smtClean="0">
                          <a:latin typeface="Cambria Math"/>
                        </a:rPr>
                        <m:t>2</m:t>
                      </m:r>
                    </m:oMath>
                  </m:oMathPara>
                </a14:m>
                <a:endParaRPr lang="en-US" dirty="0" smtClean="0"/>
              </a:p>
              <a:p>
                <a:pPr eaLnBrk="1" hangingPunct="1"/>
                <a:r>
                  <a:rPr lang="en-US" dirty="0" smtClean="0"/>
                  <a:t>Only 2.2</a:t>
                </a:r>
                <a:r>
                  <a:rPr lang="en-US" baseline="0" dirty="0" smtClean="0"/>
                  <a:t> makes sense because the radius must be positive</a:t>
                </a:r>
                <a:endParaRPr lang="en-US" dirty="0" smtClean="0"/>
              </a:p>
              <a:p>
                <a:pPr eaLnBrk="1" hangingPunct="1"/>
                <a:endParaRPr lang="en-US"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𝑆</m:t>
                      </m:r>
                      <m:r>
                        <a:rPr lang="en-US" b="0" i="1" smtClean="0">
                          <a:latin typeface="Cambria Math"/>
                        </a:rPr>
                        <m:t>=</m:t>
                      </m:r>
                      <m:r>
                        <a:rPr lang="en-US" b="0" i="1" smtClean="0">
                          <a:latin typeface="Cambria Math"/>
                        </a:rPr>
                        <m:t>2</m:t>
                      </m:r>
                      <m:r>
                        <a:rPr lang="en-US" b="0" i="1" smtClean="0">
                          <a:latin typeface="Cambria Math"/>
                        </a:rPr>
                        <m:t>𝜋</m:t>
                      </m:r>
                      <m:sSup>
                        <m:sSupPr>
                          <m:ctrlPr>
                            <a:rPr lang="en-US" b="0" i="1" smtClean="0">
                              <a:latin typeface="Cambria Math"/>
                            </a:rPr>
                          </m:ctrlPr>
                        </m:sSupPr>
                        <m:e>
                          <m:r>
                            <a:rPr lang="en-US" b="0" i="1" smtClean="0">
                              <a:latin typeface="Cambria Math"/>
                            </a:rPr>
                            <m:t>2</m:t>
                          </m:r>
                        </m:e>
                        <m:sup>
                          <m:r>
                            <a:rPr lang="en-US" b="0" i="1" smtClean="0">
                              <a:latin typeface="Cambria Math"/>
                            </a:rPr>
                            <m:t>2</m:t>
                          </m:r>
                        </m:sup>
                      </m:sSup>
                      <m:r>
                        <a:rPr lang="en-US" b="0" i="1" smtClean="0">
                          <a:latin typeface="Cambria Math"/>
                        </a:rPr>
                        <m:t>+</m:t>
                      </m:r>
                      <m:r>
                        <a:rPr lang="en-US" b="0" i="1" smtClean="0">
                          <a:latin typeface="Cambria Math"/>
                        </a:rPr>
                        <m:t>2</m:t>
                      </m:r>
                      <m:r>
                        <a:rPr lang="en-US" b="0" i="1" smtClean="0">
                          <a:latin typeface="Cambria Math"/>
                        </a:rPr>
                        <m:t>𝜋</m:t>
                      </m:r>
                      <m:d>
                        <m:dPr>
                          <m:ctrlPr>
                            <a:rPr lang="en-US" b="0" i="1" smtClean="0">
                              <a:latin typeface="Cambria Math"/>
                            </a:rPr>
                          </m:ctrlPr>
                        </m:dPr>
                        <m:e>
                          <m:r>
                            <a:rPr lang="en-US" b="0" i="1" smtClean="0">
                              <a:latin typeface="Cambria Math"/>
                            </a:rPr>
                            <m:t>2</m:t>
                          </m:r>
                        </m:e>
                      </m:d>
                      <m:d>
                        <m:dPr>
                          <m:ctrlPr>
                            <a:rPr lang="en-US" b="0" i="1" smtClean="0">
                              <a:latin typeface="Cambria Math"/>
                            </a:rPr>
                          </m:ctrlPr>
                        </m:dPr>
                        <m:e>
                          <m:r>
                            <a:rPr lang="en-US" b="0" i="1" smtClean="0">
                              <a:latin typeface="Cambria Math"/>
                            </a:rPr>
                            <m:t>5</m:t>
                          </m:r>
                        </m:e>
                      </m:d>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𝑆</m:t>
                      </m:r>
                      <m:r>
                        <a:rPr lang="en-US" b="0" i="1" smtClean="0">
                          <a:latin typeface="Cambria Math"/>
                        </a:rPr>
                        <m:t>=</m:t>
                      </m:r>
                      <m:r>
                        <a:rPr lang="en-US" b="0" i="1" smtClean="0">
                          <a:latin typeface="Cambria Math"/>
                        </a:rPr>
                        <m:t>8</m:t>
                      </m:r>
                      <m:r>
                        <a:rPr lang="en-US" b="0" i="1" smtClean="0">
                          <a:latin typeface="Cambria Math"/>
                        </a:rPr>
                        <m:t>𝜋</m:t>
                      </m:r>
                      <m:r>
                        <a:rPr lang="en-US" b="0" i="1" smtClean="0">
                          <a:latin typeface="Cambria Math"/>
                        </a:rPr>
                        <m:t>+</m:t>
                      </m:r>
                      <m:r>
                        <a:rPr lang="en-US" b="0" i="1" smtClean="0">
                          <a:latin typeface="Cambria Math"/>
                        </a:rPr>
                        <m:t>20</m:t>
                      </m:r>
                      <m:r>
                        <a:rPr lang="en-US" b="0" i="1" smtClean="0">
                          <a:latin typeface="Cambria Math"/>
                        </a:rPr>
                        <m:t>𝜋</m:t>
                      </m:r>
                      <m:r>
                        <a:rPr lang="en-US" b="0" i="1" smtClean="0">
                          <a:latin typeface="Cambria Math"/>
                        </a:rPr>
                        <m:t>=</m:t>
                      </m:r>
                      <m:r>
                        <a:rPr lang="en-US" b="0" i="1" smtClean="0">
                          <a:latin typeface="Cambria Math"/>
                        </a:rPr>
                        <m:t>28</m:t>
                      </m:r>
                      <m:r>
                        <a:rPr lang="en-US" b="0" i="1" smtClean="0">
                          <a:latin typeface="Cambria Math"/>
                        </a:rPr>
                        <m:t>𝜋</m:t>
                      </m:r>
                    </m:oMath>
                  </m:oMathPara>
                </a14:m>
                <a:endParaRPr lang="en-US" dirty="0" smtClean="0"/>
              </a:p>
            </p:txBody>
          </p:sp>
        </mc:Choice>
        <mc:Fallback xmlns="">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eaLnBrk="1" hangingPunct="1"/>
                <a:r>
                  <a:rPr lang="en-US" b="0" i="0" smtClean="0">
                    <a:latin typeface="Cambria Math"/>
                  </a:rPr>
                  <a:t>100=2𝜋𝑟^2+2𝜋𝑟(5)</a:t>
                </a:r>
                <a:endParaRPr lang="en-US" b="0" dirty="0" smtClean="0"/>
              </a:p>
              <a:p>
                <a:pPr lvl="0" eaLnBrk="1" hangingPunct="1"/>
                <a:r>
                  <a:rPr lang="en-US" b="0" i="0" smtClean="0">
                    <a:latin typeface="Cambria Math"/>
                  </a:rPr>
                  <a:t>100=2𝜋𝑟^2+10𝜋𝑟</a:t>
                </a:r>
                <a:endParaRPr lang="en-US" b="0" dirty="0" smtClean="0"/>
              </a:p>
              <a:p>
                <a:pPr lvl="0" eaLnBrk="1" hangingPunct="1"/>
                <a:r>
                  <a:rPr lang="en-US" b="0" i="0" smtClean="0">
                    <a:latin typeface="Cambria Math"/>
                  </a:rPr>
                  <a:t>0=2𝜋𝑟^2+10𝜋𝑟−100</a:t>
                </a:r>
                <a:endParaRPr lang="en-US" b="0" dirty="0" smtClean="0"/>
              </a:p>
              <a:p>
                <a:pPr lvl="0" eaLnBrk="1" hangingPunct="1"/>
                <a:r>
                  <a:rPr lang="en-US" b="0" i="0" smtClean="0">
                    <a:latin typeface="Cambria Math"/>
                  </a:rPr>
                  <a:t>0=𝑟^2+5𝑟−15.915</a:t>
                </a:r>
                <a:endParaRPr lang="en-US" b="0" dirty="0" smtClean="0"/>
              </a:p>
              <a:p>
                <a:pPr lvl="0" eaLnBrk="1" hangingPunct="1"/>
                <a:r>
                  <a:rPr lang="en-US" b="0" i="0" smtClean="0">
                    <a:latin typeface="Cambria Math"/>
                  </a:rPr>
                  <a:t>𝑟=(−5±√(5^2−4(1)(−15.915) ))/2(1) </a:t>
                </a:r>
                <a:endParaRPr lang="en-US" b="0" dirty="0" smtClean="0"/>
              </a:p>
              <a:p>
                <a:pPr lvl="0" eaLnBrk="1" hangingPunct="1"/>
                <a:r>
                  <a:rPr lang="en-US" b="0" i="0" smtClean="0">
                    <a:latin typeface="Cambria Math"/>
                  </a:rPr>
                  <a:t>𝑟=(−5±√88.662)/2</a:t>
                </a:r>
                <a:endParaRPr lang="en-US" b="0" dirty="0" smtClean="0"/>
              </a:p>
              <a:p>
                <a:pPr lvl="0" eaLnBrk="1" hangingPunct="1"/>
                <a:r>
                  <a:rPr lang="en-US" b="0" i="0" smtClean="0">
                    <a:latin typeface="Cambria Math"/>
                  </a:rPr>
                  <a:t>𝑟=2.2, −7.2</a:t>
                </a:r>
                <a:endParaRPr lang="en-US" dirty="0" smtClean="0"/>
              </a:p>
              <a:p>
                <a:pPr eaLnBrk="1" hangingPunct="1"/>
                <a:r>
                  <a:rPr lang="en-US" dirty="0" smtClean="0"/>
                  <a:t>Only 2.2</a:t>
                </a:r>
                <a:r>
                  <a:rPr lang="en-US" baseline="0" dirty="0" smtClean="0"/>
                  <a:t> makes sense because the radius must be positive</a:t>
                </a:r>
                <a:endParaRPr lang="en-US" dirty="0" smtClean="0"/>
              </a:p>
              <a:p>
                <a:pPr eaLnBrk="1" hangingPunct="1"/>
                <a:endParaRPr lang="en-US" dirty="0" smtClean="0"/>
              </a:p>
              <a:p>
                <a:pPr eaLnBrk="1" hangingPunct="1"/>
                <a:r>
                  <a:rPr lang="en-US" b="0" i="0" smtClean="0">
                    <a:latin typeface="Cambria Math"/>
                  </a:rPr>
                  <a:t>𝑆=2𝜋2^2+2𝜋(2)(5)</a:t>
                </a:r>
                <a:endParaRPr lang="en-US" b="0" dirty="0" smtClean="0"/>
              </a:p>
              <a:p>
                <a:pPr eaLnBrk="1" hangingPunct="1"/>
                <a:r>
                  <a:rPr lang="en-US" b="0" i="0" smtClean="0">
                    <a:latin typeface="Cambria Math"/>
                  </a:rPr>
                  <a:t>𝑆=8𝜋+20𝜋=28𝜋</a:t>
                </a:r>
                <a:endParaRPr lang="en-US" dirty="0" smtClean="0"/>
              </a:p>
            </p:txBody>
          </p:sp>
        </mc:Fallback>
      </mc:AlternateContent>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3</a:t>
            </a:fld>
            <a:endParaRPr lang="en-US"/>
          </a:p>
        </p:txBody>
      </p:sp>
    </p:spTree>
    <p:extLst>
      <p:ext uri="{BB962C8B-B14F-4D97-AF65-F5344CB8AC3E}">
        <p14:creationId xmlns:p14="http://schemas.microsoft.com/office/powerpoint/2010/main" val="3081449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21</a:t>
            </a:fld>
            <a:endParaRPr lang="en-US"/>
          </a:p>
        </p:txBody>
      </p:sp>
    </p:spTree>
    <p:extLst>
      <p:ext uri="{BB962C8B-B14F-4D97-AF65-F5344CB8AC3E}">
        <p14:creationId xmlns:p14="http://schemas.microsoft.com/office/powerpoint/2010/main" val="1938394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22</a:t>
            </a:fld>
            <a:endParaRPr lang="en-US"/>
          </a:p>
        </p:txBody>
      </p:sp>
    </p:spTree>
    <p:extLst>
      <p:ext uri="{BB962C8B-B14F-4D97-AF65-F5344CB8AC3E}">
        <p14:creationId xmlns:p14="http://schemas.microsoft.com/office/powerpoint/2010/main" val="34826876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11FEC88E-F5BB-4689-9AE3-4561460CFE03}" type="slidenum">
              <a:rPr lang="en-US" smtClean="0">
                <a:latin typeface="Arial" charset="0"/>
              </a:rPr>
              <a:pPr/>
              <a:t>23</a:t>
            </a:fld>
            <a:endParaRPr lang="en-US" smtClean="0">
              <a:latin typeface="Arial" charset="0"/>
            </a:endParaRPr>
          </a:p>
        </p:txBody>
      </p:sp>
      <p:sp>
        <p:nvSpPr>
          <p:cNvPr id="51203" name="Rectangle 2"/>
          <p:cNvSpPr>
            <a:spLocks noGrp="1" noRot="1" noChangeAspect="1" noChangeArrowheads="1" noTextEdit="1"/>
          </p:cNvSpPr>
          <p:nvPr>
            <p:ph type="sldImg"/>
          </p:nvPr>
        </p:nvSpPr>
        <p:spPr>
          <a:xfrm>
            <a:off x="330200" y="696913"/>
            <a:ext cx="6197600" cy="3486150"/>
          </a:xfrm>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Lateral area is ½ because the sides are triangles.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8045D4C2-E376-47D0-B860-C9D8524E98C7}" type="slidenum">
              <a:rPr lang="en-US" smtClean="0">
                <a:latin typeface="Arial" charset="0"/>
              </a:rPr>
              <a:pPr/>
              <a:t>24</a:t>
            </a:fld>
            <a:endParaRPr lang="en-US" smtClean="0">
              <a:latin typeface="Arial" charset="0"/>
            </a:endParaRPr>
          </a:p>
        </p:txBody>
      </p:sp>
      <p:sp>
        <p:nvSpPr>
          <p:cNvPr id="52227" name="Rectangle 2"/>
          <p:cNvSpPr>
            <a:spLocks noGrp="1" noRot="1" noChangeAspect="1" noChangeArrowheads="1" noTextEdit="1"/>
          </p:cNvSpPr>
          <p:nvPr>
            <p:ph type="sldImg"/>
          </p:nvPr>
        </p:nvSpPr>
        <p:spPr>
          <a:xfrm>
            <a:off x="330200" y="696913"/>
            <a:ext cx="6197600" cy="3486150"/>
          </a:xfrm>
          <a:ln/>
        </p:spPr>
      </p:sp>
      <mc:AlternateContent xmlns:mc="http://schemas.openxmlformats.org/markup-compatibility/2006" xmlns:a14="http://schemas.microsoft.com/office/drawing/2010/main">
        <mc:Choice Requires="a14">
          <p:sp>
            <p:nvSpPr>
              <p:cNvPr id="52228" name="Rectangle 3"/>
              <p:cNvSpPr>
                <a:spLocks noGrp="1" noChangeArrowheads="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eaLnBrk="1" hangingPunct="1"/>
                <a:r>
                  <a:rPr lang="en-US" dirty="0" smtClean="0"/>
                  <a:t>Base</a:t>
                </a:r>
                <a:r>
                  <a:rPr lang="en-US" baseline="0" dirty="0" smtClean="0"/>
                  <a:t> Area</a:t>
                </a:r>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𝐵</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𝑃𝑎</m:t>
                      </m:r>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𝐵</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5⋅8</m:t>
                          </m:r>
                        </m:e>
                      </m:d>
                      <m:d>
                        <m:dPr>
                          <m:ctrlPr>
                            <a:rPr lang="en-US" b="0" i="1" smtClean="0">
                              <a:latin typeface="Cambria Math"/>
                            </a:rPr>
                          </m:ctrlPr>
                        </m:dPr>
                        <m:e>
                          <m:r>
                            <a:rPr lang="en-US" b="0" i="1" smtClean="0">
                              <a:latin typeface="Cambria Math"/>
                            </a:rPr>
                            <m:t>5.5</m:t>
                          </m:r>
                        </m:e>
                      </m:d>
                      <m:r>
                        <a:rPr lang="en-US" b="0" i="1" smtClean="0">
                          <a:latin typeface="Cambria Math"/>
                        </a:rPr>
                        <m:t>=110</m:t>
                      </m:r>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sSup>
                        <m:sSupPr>
                          <m:ctrlPr>
                            <a:rPr lang="en-US" b="0" i="1" smtClean="0">
                              <a:latin typeface="Cambria Math"/>
                            </a:rPr>
                          </m:ctrlPr>
                        </m:sSupPr>
                        <m:e>
                          <m:r>
                            <a:rPr lang="en-US" b="0" i="1" smtClean="0">
                              <a:latin typeface="Cambria Math"/>
                            </a:rPr>
                            <m:t>ℓ</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5.5</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4.8</m:t>
                          </m:r>
                        </m:e>
                        <m:sup>
                          <m:r>
                            <a:rPr lang="en-US" b="0" i="1" smtClean="0">
                              <a:latin typeface="Cambria Math"/>
                            </a:rPr>
                            <m:t>2</m:t>
                          </m:r>
                        </m:sup>
                      </m:sSup>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ℓ=7.3</m:t>
                      </m:r>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𝑆</m:t>
                      </m:r>
                      <m:r>
                        <a:rPr lang="en-US" b="0" i="1" smtClean="0">
                          <a:latin typeface="Cambria Math"/>
                        </a:rPr>
                        <m:t>=</m:t>
                      </m:r>
                      <m:r>
                        <a:rPr lang="en-US" b="0" i="1" smtClean="0">
                          <a:latin typeface="Cambria Math"/>
                        </a:rPr>
                        <m:t>𝐵</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𝑃</m:t>
                      </m:r>
                      <m:r>
                        <a:rPr lang="en-US" b="0" i="1" smtClean="0">
                          <a:latin typeface="Cambria Math"/>
                        </a:rPr>
                        <m:t>ℓ</m:t>
                      </m:r>
                    </m:oMath>
                  </m:oMathPara>
                </a14:m>
                <a:endParaRPr lang="en-US" b="0" i="1" dirty="0" smtClean="0">
                  <a:latin typeface="Cambria Math"/>
                </a:endParaRPr>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𝑆</m:t>
                      </m:r>
                      <m:r>
                        <a:rPr lang="en-US" b="0" i="1" smtClean="0">
                          <a:latin typeface="Cambria Math"/>
                        </a:rPr>
                        <m:t>=110+</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5⋅8</m:t>
                          </m:r>
                        </m:e>
                      </m:d>
                      <m:d>
                        <m:dPr>
                          <m:ctrlPr>
                            <a:rPr lang="en-US" b="0" i="1" smtClean="0">
                              <a:latin typeface="Cambria Math"/>
                            </a:rPr>
                          </m:ctrlPr>
                        </m:dPr>
                        <m:e>
                          <m:r>
                            <a:rPr lang="en-US" b="0" i="1" smtClean="0">
                              <a:latin typeface="Cambria Math"/>
                            </a:rPr>
                            <m:t>7.3</m:t>
                          </m:r>
                        </m:e>
                      </m:d>
                      <m:r>
                        <a:rPr lang="en-US" b="0" i="1" smtClean="0">
                          <a:latin typeface="Cambria Math"/>
                        </a:rPr>
                        <m:t>=256</m:t>
                      </m:r>
                    </m:oMath>
                  </m:oMathPara>
                </a14:m>
                <a:endParaRPr lang="en-US" dirty="0" smtClean="0"/>
              </a:p>
            </p:txBody>
          </p:sp>
        </mc:Choice>
        <mc:Fallback xmlns="">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Base</a:t>
                </a:r>
                <a:r>
                  <a:rPr lang="en-US" baseline="0" dirty="0" smtClean="0"/>
                  <a:t> Area</a:t>
                </a:r>
              </a:p>
              <a:p>
                <a:pPr eaLnBrk="1" hangingPunct="1"/>
                <a:r>
                  <a:rPr lang="en-US" b="0" i="0" smtClean="0">
                    <a:latin typeface="Cambria Math"/>
                  </a:rPr>
                  <a:t>𝐵=1/2 𝑃𝑎</a:t>
                </a:r>
                <a:endParaRPr lang="en-US" b="0" dirty="0" smtClean="0"/>
              </a:p>
              <a:p>
                <a:pPr eaLnBrk="1" hangingPunct="1"/>
                <a:r>
                  <a:rPr lang="en-US" b="0" i="0" smtClean="0">
                    <a:latin typeface="Cambria Math"/>
                  </a:rPr>
                  <a:t>𝐵=1/2 (5⋅8)(5.5)=110</a:t>
                </a:r>
                <a:endParaRPr lang="en-US" b="0" dirty="0" smtClean="0"/>
              </a:p>
              <a:p>
                <a:pPr eaLnBrk="1" hangingPunct="1"/>
                <a:r>
                  <a:rPr lang="en-US" b="0" i="0" smtClean="0">
                    <a:latin typeface="Cambria Math"/>
                  </a:rPr>
                  <a:t>ℓ^2=〖5.5〗^2+〖4.8〗^2</a:t>
                </a:r>
                <a:endParaRPr lang="en-US" b="0" dirty="0" smtClean="0"/>
              </a:p>
              <a:p>
                <a:pPr eaLnBrk="1" hangingPunct="1"/>
                <a:r>
                  <a:rPr lang="en-US" b="0" i="0" smtClean="0">
                    <a:latin typeface="Cambria Math"/>
                  </a:rPr>
                  <a:t>ℓ=7.3</a:t>
                </a:r>
                <a:endParaRPr lang="en-US" b="0" dirty="0" smtClean="0"/>
              </a:p>
              <a:p>
                <a:pPr eaLnBrk="1" hangingPunct="1"/>
                <a:r>
                  <a:rPr lang="en-US" b="0" i="0" smtClean="0">
                    <a:latin typeface="Cambria Math"/>
                  </a:rPr>
                  <a:t>𝑆=𝐵+1/2 𝑃ℓ</a:t>
                </a:r>
                <a:endParaRPr lang="en-US" b="0" i="1" dirty="0" smtClean="0">
                  <a:latin typeface="Cambria Math"/>
                </a:endParaRPr>
              </a:p>
              <a:p>
                <a:pPr eaLnBrk="1" hangingPunct="1"/>
                <a:r>
                  <a:rPr lang="en-US" b="0" i="0" smtClean="0">
                    <a:latin typeface="Cambria Math"/>
                  </a:rPr>
                  <a:t>𝑆=110+1/2 (5⋅8)(7.3)=256</a:t>
                </a:r>
                <a:endParaRPr lang="en-US" dirty="0" smtClean="0"/>
              </a:p>
            </p:txBody>
          </p:sp>
        </mc:Fallback>
      </mc:AlternateContent>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CA90B135-D162-4628-90ED-56279C78422A}" type="slidenum">
              <a:rPr lang="en-US" smtClean="0">
                <a:latin typeface="Arial" charset="0"/>
              </a:rPr>
              <a:pPr/>
              <a:t>25</a:t>
            </a:fld>
            <a:endParaRPr lang="en-US" smtClean="0">
              <a:latin typeface="Arial" charset="0"/>
            </a:endParaRPr>
          </a:p>
        </p:txBody>
      </p:sp>
      <p:sp>
        <p:nvSpPr>
          <p:cNvPr id="53251" name="Rectangle 2"/>
          <p:cNvSpPr>
            <a:spLocks noGrp="1" noRot="1" noChangeAspect="1" noChangeArrowheads="1" noTextEdit="1"/>
          </p:cNvSpPr>
          <p:nvPr>
            <p:ph type="sldImg"/>
          </p:nvPr>
        </p:nvSpPr>
        <p:spPr>
          <a:xfrm>
            <a:off x="330200" y="696913"/>
            <a:ext cx="6197600" cy="3486150"/>
          </a:xfrm>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Looking for lateral area.  </a:t>
                </a:r>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latin typeface="Cambria Math"/>
                        </a:rPr>
                        <m:t>𝐿</m:t>
                      </m:r>
                      <m:r>
                        <a:rPr lang="en-US" b="0" i="1" smtClean="0">
                          <a:latin typeface="Cambria Math"/>
                        </a:rPr>
                        <m:t>=</m:t>
                      </m:r>
                      <m:r>
                        <a:rPr lang="en-US" b="0" i="1" smtClean="0">
                          <a:latin typeface="Cambria Math"/>
                        </a:rPr>
                        <m:t>𝜋</m:t>
                      </m:r>
                      <m:r>
                        <a:rPr lang="en-US" b="0" i="1" smtClean="0">
                          <a:latin typeface="Cambria Math"/>
                        </a:rPr>
                        <m:t>3</m:t>
                      </m:r>
                      <m:d>
                        <m:dPr>
                          <m:ctrlPr>
                            <a:rPr lang="en-US" b="0" i="1" smtClean="0">
                              <a:latin typeface="Cambria Math"/>
                            </a:rPr>
                          </m:ctrlPr>
                        </m:dPr>
                        <m:e>
                          <m:r>
                            <a:rPr lang="en-US" b="0" i="1" smtClean="0">
                              <a:latin typeface="Cambria Math"/>
                            </a:rPr>
                            <m:t>15</m:t>
                          </m:r>
                        </m:e>
                      </m:d>
                      <m:r>
                        <a:rPr lang="en-US" b="0" i="1" smtClean="0">
                          <a:latin typeface="Cambria Math"/>
                        </a:rPr>
                        <m:t>=</m:t>
                      </m:r>
                      <m:r>
                        <a:rPr lang="en-US" b="0" i="1" smtClean="0">
                          <a:latin typeface="Cambria Math"/>
                        </a:rPr>
                        <m:t>141</m:t>
                      </m:r>
                      <m:r>
                        <a:rPr lang="en-US" b="0" i="1" smtClean="0">
                          <a:latin typeface="Cambria Math"/>
                        </a:rPr>
                        <m:t>.</m:t>
                      </m:r>
                      <m:r>
                        <a:rPr lang="en-US" b="0" i="1" smtClean="0">
                          <a:latin typeface="Cambria Math"/>
                        </a:rPr>
                        <m:t>4</m:t>
                      </m:r>
                      <m:r>
                        <a:rPr lang="en-US" b="0" i="1" smtClean="0">
                          <a:latin typeface="Cambria Math"/>
                        </a:rPr>
                        <m:t> </m:t>
                      </m:r>
                      <m:r>
                        <a:rPr lang="en-US" b="0" i="1" smtClean="0">
                          <a:latin typeface="Cambria Math"/>
                        </a:rPr>
                        <m:t>𝑐</m:t>
                      </m:r>
                      <m:sSup>
                        <m:sSupPr>
                          <m:ctrlPr>
                            <a:rPr lang="en-US" b="0" i="1" smtClean="0">
                              <a:latin typeface="Cambria Math"/>
                            </a:rPr>
                          </m:ctrlPr>
                        </m:sSupPr>
                        <m:e>
                          <m:r>
                            <a:rPr lang="en-US" b="0" i="1" smtClean="0">
                              <a:latin typeface="Cambria Math"/>
                            </a:rPr>
                            <m:t>𝑚</m:t>
                          </m:r>
                        </m:e>
                        <m:sup>
                          <m:r>
                            <a:rPr lang="en-US" b="0" i="1" smtClean="0">
                              <a:latin typeface="Cambria Math"/>
                            </a:rPr>
                            <m:t>2</m:t>
                          </m:r>
                        </m:sup>
                      </m:sSup>
                    </m:oMath>
                  </m:oMathPara>
                </a14:m>
                <a:endParaRPr lang="en-US" dirty="0" smtClean="0"/>
              </a:p>
              <a:p>
                <a:endParaRPr lang="en-US"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Looking for lateral area.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smtClean="0">
                    <a:latin typeface="Cambria Math"/>
                  </a:rPr>
                  <a:t>𝐿=𝜋3(15)=141.4 𝑐𝑚^2</a:t>
                </a:r>
                <a:endParaRPr lang="en-US" dirty="0" smtClean="0"/>
              </a:p>
              <a:p>
                <a:endParaRPr lang="en-US" dirty="0"/>
              </a:p>
            </p:txBody>
          </p:sp>
        </mc:Fallback>
      </mc:AlternateContent>
      <p:sp>
        <p:nvSpPr>
          <p:cNvPr id="4" name="Slide Number Placeholder 3"/>
          <p:cNvSpPr>
            <a:spLocks noGrp="1"/>
          </p:cNvSpPr>
          <p:nvPr>
            <p:ph type="sldNum" sz="quarter" idx="10"/>
          </p:nvPr>
        </p:nvSpPr>
        <p:spPr/>
        <p:txBody>
          <a:bodyPr/>
          <a:lstStyle/>
          <a:p>
            <a:fld id="{530A5DD6-6495-4D40-A1D4-AE2DB3B95246}" type="slidenum">
              <a:rPr lang="en-US" smtClean="0"/>
              <a:t>26</a:t>
            </a:fld>
            <a:endParaRPr lang="en-US"/>
          </a:p>
        </p:txBody>
      </p:sp>
    </p:spTree>
    <p:extLst>
      <p:ext uri="{BB962C8B-B14F-4D97-AF65-F5344CB8AC3E}">
        <p14:creationId xmlns:p14="http://schemas.microsoft.com/office/powerpoint/2010/main" val="18721066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27</a:t>
            </a:fld>
            <a:endParaRPr lang="en-US"/>
          </a:p>
        </p:txBody>
      </p:sp>
    </p:spTree>
    <p:extLst>
      <p:ext uri="{BB962C8B-B14F-4D97-AF65-F5344CB8AC3E}">
        <p14:creationId xmlns:p14="http://schemas.microsoft.com/office/powerpoint/2010/main" val="15649129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28</a:t>
            </a:fld>
            <a:endParaRPr lang="en-US"/>
          </a:p>
        </p:txBody>
      </p:sp>
    </p:spTree>
    <p:extLst>
      <p:ext uri="{BB962C8B-B14F-4D97-AF65-F5344CB8AC3E}">
        <p14:creationId xmlns:p14="http://schemas.microsoft.com/office/powerpoint/2010/main" val="27991951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29</a:t>
            </a:fld>
            <a:endParaRPr lang="en-US"/>
          </a:p>
        </p:txBody>
      </p:sp>
    </p:spTree>
    <p:extLst>
      <p:ext uri="{BB962C8B-B14F-4D97-AF65-F5344CB8AC3E}">
        <p14:creationId xmlns:p14="http://schemas.microsoft.com/office/powerpoint/2010/main" val="6852948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Cut into two prisms</a:t>
                </a:r>
              </a:p>
              <a:p>
                <a:r>
                  <a:rPr lang="en-US" dirty="0" smtClean="0"/>
                  <a:t>Top</a:t>
                </a:r>
              </a:p>
              <a:p>
                <a:pPr/>
                <a14:m>
                  <m:oMathPara xmlns:m="http://schemas.openxmlformats.org/officeDocument/2006/math">
                    <m:oMathParaPr>
                      <m:jc m:val="centerGroup"/>
                    </m:oMathParaPr>
                    <m:oMath xmlns:m="http://schemas.openxmlformats.org/officeDocument/2006/math">
                      <m:r>
                        <a:rPr lang="en-US" b="0" i="1" smtClean="0">
                          <a:latin typeface="Cambria Math"/>
                        </a:rPr>
                        <m:t>𝑉</m:t>
                      </m:r>
                      <m:r>
                        <a:rPr lang="en-US" b="0" i="1" smtClean="0">
                          <a:latin typeface="Cambria Math"/>
                        </a:rPr>
                        <m:t>=1</m:t>
                      </m:r>
                      <m:d>
                        <m:dPr>
                          <m:ctrlPr>
                            <a:rPr lang="en-US" b="0" i="1" smtClean="0">
                              <a:latin typeface="Cambria Math"/>
                            </a:rPr>
                          </m:ctrlPr>
                        </m:dPr>
                        <m:e>
                          <m:r>
                            <a:rPr lang="en-US" b="0" i="1" smtClean="0">
                              <a:latin typeface="Cambria Math"/>
                            </a:rPr>
                            <m:t>1</m:t>
                          </m:r>
                        </m:e>
                      </m:d>
                      <m:d>
                        <m:dPr>
                          <m:ctrlPr>
                            <a:rPr lang="en-US" b="0" i="1" smtClean="0">
                              <a:latin typeface="Cambria Math"/>
                            </a:rPr>
                          </m:ctrlPr>
                        </m:dPr>
                        <m:e>
                          <m:r>
                            <a:rPr lang="en-US" b="0" i="1" smtClean="0">
                              <a:latin typeface="Cambria Math"/>
                            </a:rPr>
                            <m:t>1</m:t>
                          </m:r>
                        </m:e>
                      </m:d>
                      <m:r>
                        <a:rPr lang="en-US" b="0" i="1" smtClean="0">
                          <a:latin typeface="Cambria Math"/>
                        </a:rPr>
                        <m:t>=1</m:t>
                      </m:r>
                    </m:oMath>
                  </m:oMathPara>
                </a14:m>
                <a:endParaRPr lang="en-US" b="0" dirty="0" smtClean="0"/>
              </a:p>
              <a:p>
                <a:r>
                  <a:rPr lang="en-US" dirty="0" smtClean="0"/>
                  <a:t>Bottom</a:t>
                </a:r>
              </a:p>
              <a:p>
                <a:pPr/>
                <a14:m>
                  <m:oMathPara xmlns:m="http://schemas.openxmlformats.org/officeDocument/2006/math">
                    <m:oMathParaPr>
                      <m:jc m:val="centerGroup"/>
                    </m:oMathParaPr>
                    <m:oMath xmlns:m="http://schemas.openxmlformats.org/officeDocument/2006/math">
                      <m:r>
                        <a:rPr lang="en-US" b="0" i="1" smtClean="0">
                          <a:latin typeface="Cambria Math"/>
                        </a:rPr>
                        <m:t>𝑉</m:t>
                      </m:r>
                      <m:r>
                        <a:rPr lang="en-US" b="0" i="1" smtClean="0">
                          <a:latin typeface="Cambria Math"/>
                        </a:rPr>
                        <m:t>=3</m:t>
                      </m:r>
                      <m:d>
                        <m:dPr>
                          <m:ctrlPr>
                            <a:rPr lang="en-US" b="0" i="1" smtClean="0">
                              <a:latin typeface="Cambria Math"/>
                            </a:rPr>
                          </m:ctrlPr>
                        </m:dPr>
                        <m:e>
                          <m:r>
                            <a:rPr lang="en-US" b="0" i="1" smtClean="0">
                              <a:latin typeface="Cambria Math"/>
                            </a:rPr>
                            <m:t>1</m:t>
                          </m:r>
                        </m:e>
                      </m:d>
                      <m:d>
                        <m:dPr>
                          <m:ctrlPr>
                            <a:rPr lang="en-US" b="0" i="1" smtClean="0">
                              <a:latin typeface="Cambria Math"/>
                            </a:rPr>
                          </m:ctrlPr>
                        </m:dPr>
                        <m:e>
                          <m:r>
                            <a:rPr lang="en-US" b="0" i="1" smtClean="0">
                              <a:latin typeface="Cambria Math"/>
                            </a:rPr>
                            <m:t>2</m:t>
                          </m:r>
                        </m:e>
                      </m:d>
                      <m:r>
                        <a:rPr lang="en-US" b="0" i="1" smtClean="0">
                          <a:latin typeface="Cambria Math"/>
                        </a:rPr>
                        <m:t>=6</m:t>
                      </m:r>
                    </m:oMath>
                  </m:oMathPara>
                </a14:m>
                <a:endParaRPr lang="en-US" b="0" dirty="0" smtClean="0"/>
              </a:p>
              <a:p>
                <a:r>
                  <a:rPr lang="en-US" dirty="0" smtClean="0"/>
                  <a:t>Total</a:t>
                </a:r>
              </a:p>
              <a:p>
                <a:pPr/>
                <a14:m>
                  <m:oMathPara xmlns:m="http://schemas.openxmlformats.org/officeDocument/2006/math">
                    <m:oMathParaPr>
                      <m:jc m:val="centerGroup"/>
                    </m:oMathParaPr>
                    <m:oMath xmlns:m="http://schemas.openxmlformats.org/officeDocument/2006/math">
                      <m:r>
                        <a:rPr lang="en-US" b="0" i="1" smtClean="0">
                          <a:latin typeface="Cambria Math"/>
                        </a:rPr>
                        <m:t>𝑉</m:t>
                      </m:r>
                      <m:r>
                        <a:rPr lang="en-US" b="0" i="1" smtClean="0">
                          <a:latin typeface="Cambria Math"/>
                        </a:rPr>
                        <m:t>=1+6=7</m:t>
                      </m:r>
                    </m:oMath>
                  </m:oMathPara>
                </a14:m>
                <a:endParaRPr lang="en-US" dirty="0"/>
              </a:p>
            </p:txBody>
          </p:sp>
        </mc:Choice>
        <mc:Fallback xmlns="">
          <p:sp>
            <p:nvSpPr>
              <p:cNvPr id="3" name="Notes Placeholder 2"/>
              <p:cNvSpPr>
                <a:spLocks noGrp="1"/>
              </p:cNvSpPr>
              <p:nvPr>
                <p:ph type="body" idx="1"/>
              </p:nvPr>
            </p:nvSpPr>
            <p:spPr/>
            <p:txBody>
              <a:bodyPr/>
              <a:lstStyle/>
              <a:p>
                <a:r>
                  <a:rPr lang="en-US" dirty="0" smtClean="0"/>
                  <a:t>Cut into two prisms</a:t>
                </a:r>
              </a:p>
              <a:p>
                <a:r>
                  <a:rPr lang="en-US" dirty="0" smtClean="0"/>
                  <a:t>Top</a:t>
                </a:r>
              </a:p>
              <a:p>
                <a:r>
                  <a:rPr lang="en-US" b="0" i="0" smtClean="0">
                    <a:latin typeface="Cambria Math"/>
                  </a:rPr>
                  <a:t>𝑉=1(1)(1)=1</a:t>
                </a:r>
                <a:endParaRPr lang="en-US" b="0" dirty="0" smtClean="0"/>
              </a:p>
              <a:p>
                <a:r>
                  <a:rPr lang="en-US" dirty="0" smtClean="0"/>
                  <a:t>Bottom</a:t>
                </a:r>
              </a:p>
              <a:p>
                <a:r>
                  <a:rPr lang="en-US" b="0" i="0" smtClean="0">
                    <a:latin typeface="Cambria Math"/>
                  </a:rPr>
                  <a:t>𝑉=3(1)(2)=6</a:t>
                </a:r>
                <a:endParaRPr lang="en-US" b="0" dirty="0" smtClean="0"/>
              </a:p>
              <a:p>
                <a:r>
                  <a:rPr lang="en-US" dirty="0" smtClean="0"/>
                  <a:t>Total</a:t>
                </a:r>
              </a:p>
              <a:p>
                <a:r>
                  <a:rPr lang="en-US" b="0" i="0" smtClean="0">
                    <a:latin typeface="Cambria Math"/>
                  </a:rPr>
                  <a:t>𝑉=1+6=7</a:t>
                </a:r>
                <a:endParaRPr lang="en-US" dirty="0"/>
              </a:p>
            </p:txBody>
          </p:sp>
        </mc:Fallback>
      </mc:AlternateContent>
      <p:sp>
        <p:nvSpPr>
          <p:cNvPr id="4" name="Slide Number Placeholder 3"/>
          <p:cNvSpPr>
            <a:spLocks noGrp="1"/>
          </p:cNvSpPr>
          <p:nvPr>
            <p:ph type="sldNum" sz="quarter" idx="10"/>
          </p:nvPr>
        </p:nvSpPr>
        <p:spPr/>
        <p:txBody>
          <a:bodyPr/>
          <a:lstStyle/>
          <a:p>
            <a:fld id="{530A5DD6-6495-4D40-A1D4-AE2DB3B95246}" type="slidenum">
              <a:rPr lang="en-US" smtClean="0"/>
              <a:t>30</a:t>
            </a:fld>
            <a:endParaRPr lang="en-US"/>
          </a:p>
        </p:txBody>
      </p:sp>
    </p:spTree>
    <p:extLst>
      <p:ext uri="{BB962C8B-B14F-4D97-AF65-F5344CB8AC3E}">
        <p14:creationId xmlns:p14="http://schemas.microsoft.com/office/powerpoint/2010/main" val="2737713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4</a:t>
            </a:fld>
            <a:endParaRPr lang="en-US"/>
          </a:p>
        </p:txBody>
      </p:sp>
    </p:spTree>
    <p:extLst>
      <p:ext uri="{BB962C8B-B14F-4D97-AF65-F5344CB8AC3E}">
        <p14:creationId xmlns:p14="http://schemas.microsoft.com/office/powerpoint/2010/main" val="4906558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C5ADCAAC-0ACA-4A7A-BE10-2AFD81764098}" type="slidenum">
              <a:rPr lang="en-US" smtClean="0">
                <a:latin typeface="Arial" charset="0"/>
              </a:rPr>
              <a:pPr/>
              <a:t>31</a:t>
            </a:fld>
            <a:endParaRPr lang="en-US" smtClean="0">
              <a:latin typeface="Arial" charset="0"/>
            </a:endParaRPr>
          </a:p>
        </p:txBody>
      </p:sp>
      <p:sp>
        <p:nvSpPr>
          <p:cNvPr id="54275" name="Rectangle 2"/>
          <p:cNvSpPr>
            <a:spLocks noGrp="1" noRot="1" noChangeAspect="1" noChangeArrowheads="1" noTextEdit="1"/>
          </p:cNvSpPr>
          <p:nvPr>
            <p:ph type="sldImg"/>
          </p:nvPr>
        </p:nvSpPr>
        <p:spPr>
          <a:xfrm>
            <a:off x="330200" y="696913"/>
            <a:ext cx="6197600" cy="3486150"/>
          </a:xfrm>
          <a:ln/>
        </p:spPr>
      </p:sp>
      <mc:AlternateContent xmlns:mc="http://schemas.openxmlformats.org/markup-compatibility/2006" xmlns:a14="http://schemas.microsoft.com/office/drawing/2010/main">
        <mc:Choice Requires="a14">
          <p:sp>
            <p:nvSpPr>
              <p:cNvPr id="54276" name="Rectangle 3"/>
              <p:cNvSpPr>
                <a:spLocks noGrp="1" noChangeArrowheads="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eaLnBrk="1" hangingPunct="1"/>
                <a:r>
                  <a:rPr lang="en-US" dirty="0" smtClean="0"/>
                  <a:t>Base</a:t>
                </a:r>
                <a:r>
                  <a:rPr lang="en-US" baseline="0" dirty="0" smtClean="0"/>
                  <a:t> Area (front)</a:t>
                </a:r>
              </a:p>
              <a:p>
                <a:pPr eaLnBrk="1" hangingPunct="1"/>
                <a:r>
                  <a:rPr lang="en-US" baseline="0" dirty="0" smtClean="0"/>
                  <a:t>Find height of triangle</a:t>
                </a:r>
              </a:p>
              <a:p>
                <a:pPr eaLnBrk="1" hangingPunct="1"/>
                <a14:m>
                  <m:oMathPara xmlns:m="http://schemas.openxmlformats.org/officeDocument/2006/math">
                    <m:oMathParaPr>
                      <m:jc m:val="centerGroup"/>
                    </m:oMathParaPr>
                    <m:oMath xmlns:m="http://schemas.openxmlformats.org/officeDocument/2006/math">
                      <m:sSup>
                        <m:sSupPr>
                          <m:ctrlPr>
                            <a:rPr lang="en-US" b="0" i="1" smtClean="0">
                              <a:latin typeface="Cambria Math"/>
                            </a:rPr>
                          </m:ctrlPr>
                        </m:sSupPr>
                        <m:e>
                          <m:r>
                            <a:rPr lang="en-US" b="0" i="1" smtClean="0">
                              <a:latin typeface="Cambria Math"/>
                            </a:rPr>
                            <m:t>5</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𝑥</m:t>
                          </m:r>
                        </m:e>
                        <m:sup>
                          <m:r>
                            <a:rPr lang="en-US" b="0" i="1" smtClean="0">
                              <a:latin typeface="Cambria Math"/>
                            </a:rPr>
                            <m:t>2</m:t>
                          </m:r>
                        </m:sup>
                      </m:sSup>
                      <m:r>
                        <a:rPr lang="en-US" b="0" i="1" smtClean="0">
                          <a:latin typeface="Cambria Math"/>
                        </a:rPr>
                        <m:t>=</m:t>
                      </m:r>
                      <m:sSup>
                        <m:sSupPr>
                          <m:ctrlPr>
                            <a:rPr lang="en-US" b="0" i="1" smtClean="0">
                              <a:latin typeface="Cambria Math"/>
                            </a:rPr>
                          </m:ctrlPr>
                        </m:sSupPr>
                        <m:e>
                          <m:r>
                            <a:rPr lang="en-US" b="0" i="1" smtClean="0">
                              <a:latin typeface="Cambria Math"/>
                            </a:rPr>
                            <m:t>10</m:t>
                          </m:r>
                        </m:e>
                        <m:sup>
                          <m:r>
                            <a:rPr lang="en-US" b="0" i="1" smtClean="0">
                              <a:latin typeface="Cambria Math"/>
                            </a:rPr>
                            <m:t>2</m:t>
                          </m:r>
                        </m:sup>
                      </m:sSup>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25</m:t>
                      </m:r>
                      <m:r>
                        <a:rPr lang="en-US" b="0" i="1" smtClean="0">
                          <a:latin typeface="Cambria Math"/>
                        </a:rPr>
                        <m:t>+</m:t>
                      </m:r>
                      <m:sSup>
                        <m:sSupPr>
                          <m:ctrlPr>
                            <a:rPr lang="en-US" b="0" i="1" smtClean="0">
                              <a:latin typeface="Cambria Math"/>
                            </a:rPr>
                          </m:ctrlPr>
                        </m:sSupPr>
                        <m:e>
                          <m:r>
                            <a:rPr lang="en-US" b="0" i="1" smtClean="0">
                              <a:latin typeface="Cambria Math"/>
                            </a:rPr>
                            <m:t>𝑥</m:t>
                          </m:r>
                        </m:e>
                        <m:sup>
                          <m:r>
                            <a:rPr lang="en-US" b="0" i="1" smtClean="0">
                              <a:latin typeface="Cambria Math"/>
                            </a:rPr>
                            <m:t>2</m:t>
                          </m:r>
                        </m:sup>
                      </m:sSup>
                      <m:r>
                        <a:rPr lang="en-US" b="0" i="1" smtClean="0">
                          <a:latin typeface="Cambria Math"/>
                        </a:rPr>
                        <m:t>=</m:t>
                      </m:r>
                      <m:r>
                        <a:rPr lang="en-US" b="0" i="1" smtClean="0">
                          <a:latin typeface="Cambria Math"/>
                        </a:rPr>
                        <m:t>100</m:t>
                      </m:r>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sSup>
                        <m:sSupPr>
                          <m:ctrlPr>
                            <a:rPr lang="en-US" b="0" i="1" smtClean="0">
                              <a:latin typeface="Cambria Math"/>
                            </a:rPr>
                          </m:ctrlPr>
                        </m:sSupPr>
                        <m:e>
                          <m:r>
                            <a:rPr lang="en-US" b="0" i="1" smtClean="0">
                              <a:latin typeface="Cambria Math"/>
                            </a:rPr>
                            <m:t>𝑥</m:t>
                          </m:r>
                        </m:e>
                        <m:sup>
                          <m:r>
                            <a:rPr lang="en-US" b="0" i="1" smtClean="0">
                              <a:latin typeface="Cambria Math"/>
                            </a:rPr>
                            <m:t>2</m:t>
                          </m:r>
                        </m:sup>
                      </m:sSup>
                      <m:r>
                        <a:rPr lang="en-US" b="0" i="1" smtClean="0">
                          <a:latin typeface="Cambria Math"/>
                        </a:rPr>
                        <m:t>=</m:t>
                      </m:r>
                      <m:r>
                        <a:rPr lang="en-US" b="0" i="1" smtClean="0">
                          <a:latin typeface="Cambria Math"/>
                        </a:rPr>
                        <m:t>75</m:t>
                      </m:r>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m:t>
                      </m:r>
                      <m:r>
                        <a:rPr lang="en-US" b="0" i="1" smtClean="0">
                          <a:latin typeface="Cambria Math"/>
                        </a:rPr>
                        <m:t>5</m:t>
                      </m:r>
                      <m:rad>
                        <m:radPr>
                          <m:degHide m:val="on"/>
                          <m:ctrlPr>
                            <a:rPr lang="en-US" b="0" i="1" smtClean="0">
                              <a:latin typeface="Cambria Math"/>
                            </a:rPr>
                          </m:ctrlPr>
                        </m:radPr>
                        <m:deg/>
                        <m:e>
                          <m:r>
                            <a:rPr lang="en-US" b="0" i="1" smtClean="0">
                              <a:latin typeface="Cambria Math"/>
                            </a:rPr>
                            <m:t>3</m:t>
                          </m:r>
                        </m:e>
                      </m:rad>
                    </m:oMath>
                  </m:oMathPara>
                </a14:m>
                <a:endParaRPr lang="en-US" dirty="0" smtClean="0"/>
              </a:p>
              <a:p>
                <a:pPr eaLnBrk="1" hangingPunct="1"/>
                <a:r>
                  <a:rPr lang="en-US" dirty="0" smtClean="0"/>
                  <a:t>Area=triangle</a:t>
                </a:r>
                <a:r>
                  <a:rPr lang="en-US" baseline="0" dirty="0" smtClean="0"/>
                  <a:t> - square</a:t>
                </a:r>
                <a:endParaRPr lang="en-US"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𝐵</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10</m:t>
                          </m:r>
                        </m:e>
                      </m:d>
                      <m:d>
                        <m:dPr>
                          <m:ctrlPr>
                            <a:rPr lang="en-US" b="0" i="1" smtClean="0">
                              <a:latin typeface="Cambria Math"/>
                            </a:rPr>
                          </m:ctrlPr>
                        </m:dPr>
                        <m:e>
                          <m:r>
                            <a:rPr lang="en-US" b="0" i="1" smtClean="0">
                              <a:latin typeface="Cambria Math"/>
                            </a:rPr>
                            <m:t>5</m:t>
                          </m:r>
                          <m:rad>
                            <m:radPr>
                              <m:degHide m:val="on"/>
                              <m:ctrlPr>
                                <a:rPr lang="en-US" b="0" i="1" smtClean="0">
                                  <a:latin typeface="Cambria Math"/>
                                </a:rPr>
                              </m:ctrlPr>
                            </m:radPr>
                            <m:deg/>
                            <m:e>
                              <m:r>
                                <a:rPr lang="en-US" b="0" i="1" smtClean="0">
                                  <a:latin typeface="Cambria Math"/>
                                </a:rPr>
                                <m:t>3</m:t>
                              </m:r>
                            </m:e>
                          </m:rad>
                        </m:e>
                      </m:d>
                      <m:r>
                        <a:rPr lang="en-US" b="0" i="1" smtClean="0">
                          <a:latin typeface="Cambria Math"/>
                        </a:rPr>
                        <m:t>−</m:t>
                      </m:r>
                      <m:sSup>
                        <m:sSupPr>
                          <m:ctrlPr>
                            <a:rPr lang="en-US" b="0" i="1" smtClean="0">
                              <a:latin typeface="Cambria Math"/>
                            </a:rPr>
                          </m:ctrlPr>
                        </m:sSupPr>
                        <m:e>
                          <m:r>
                            <a:rPr lang="en-US" b="0" i="1" smtClean="0">
                              <a:latin typeface="Cambria Math"/>
                            </a:rPr>
                            <m:t>3</m:t>
                          </m:r>
                        </m:e>
                        <m:sup>
                          <m:r>
                            <a:rPr lang="en-US" b="0" i="1" smtClean="0">
                              <a:latin typeface="Cambria Math"/>
                            </a:rPr>
                            <m:t>2</m:t>
                          </m:r>
                        </m:sup>
                      </m:sSup>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𝐵</m:t>
                      </m:r>
                      <m:r>
                        <a:rPr lang="en-US" b="0" i="1" smtClean="0">
                          <a:latin typeface="Cambria Math"/>
                        </a:rPr>
                        <m:t>=</m:t>
                      </m:r>
                      <m:r>
                        <a:rPr lang="en-US" b="0" i="1" smtClean="0">
                          <a:latin typeface="Cambria Math"/>
                        </a:rPr>
                        <m:t>25</m:t>
                      </m:r>
                      <m:rad>
                        <m:radPr>
                          <m:degHide m:val="on"/>
                          <m:ctrlPr>
                            <a:rPr lang="en-US" b="0" i="1" smtClean="0">
                              <a:latin typeface="Cambria Math"/>
                            </a:rPr>
                          </m:ctrlPr>
                        </m:radPr>
                        <m:deg/>
                        <m:e>
                          <m:r>
                            <a:rPr lang="en-US" b="0" i="1" smtClean="0">
                              <a:latin typeface="Cambria Math"/>
                            </a:rPr>
                            <m:t>3</m:t>
                          </m:r>
                        </m:e>
                      </m:rad>
                      <m:r>
                        <a:rPr lang="en-US" b="0" i="1" smtClean="0">
                          <a:latin typeface="Cambria Math"/>
                        </a:rPr>
                        <m:t>−</m:t>
                      </m:r>
                      <m:r>
                        <a:rPr lang="en-US" b="0" i="1" smtClean="0">
                          <a:latin typeface="Cambria Math"/>
                        </a:rPr>
                        <m:t>9</m:t>
                      </m:r>
                      <m:r>
                        <a:rPr lang="en-US" b="0" i="1" smtClean="0">
                          <a:latin typeface="Cambria Math"/>
                        </a:rPr>
                        <m:t>≈</m:t>
                      </m:r>
                      <m:r>
                        <a:rPr lang="en-US" b="0" i="1" smtClean="0">
                          <a:latin typeface="Cambria Math"/>
                        </a:rPr>
                        <m:t>34</m:t>
                      </m:r>
                      <m:r>
                        <a:rPr lang="en-US" b="0" i="1" smtClean="0">
                          <a:latin typeface="Cambria Math"/>
                        </a:rPr>
                        <m:t>.</m:t>
                      </m:r>
                      <m:r>
                        <a:rPr lang="en-US" b="0" i="1" smtClean="0">
                          <a:latin typeface="Cambria Math"/>
                        </a:rPr>
                        <m:t>301</m:t>
                      </m:r>
                    </m:oMath>
                  </m:oMathPara>
                </a14:m>
                <a:endParaRPr lang="en-US" b="0" dirty="0" smtClean="0"/>
              </a:p>
              <a:p>
                <a:pPr eaLnBrk="1" hangingPunct="1"/>
                <a:r>
                  <a:rPr lang="en-US" dirty="0" smtClean="0"/>
                  <a:t>Volume</a:t>
                </a:r>
                <a:r>
                  <a:rPr lang="en-US" baseline="0" dirty="0" smtClean="0"/>
                  <a:t> = </a:t>
                </a:r>
                <a:r>
                  <a:rPr lang="en-US" baseline="0" dirty="0" err="1" smtClean="0"/>
                  <a:t>Bh</a:t>
                </a:r>
                <a:endParaRPr lang="en-US" baseline="0"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𝑉</m:t>
                      </m:r>
                      <m:r>
                        <a:rPr lang="en-US" b="0" i="1" smtClean="0">
                          <a:latin typeface="Cambria Math"/>
                        </a:rPr>
                        <m:t>=</m:t>
                      </m:r>
                      <m:d>
                        <m:dPr>
                          <m:ctrlPr>
                            <a:rPr lang="en-US" b="0" i="1" smtClean="0">
                              <a:latin typeface="Cambria Math"/>
                            </a:rPr>
                          </m:ctrlPr>
                        </m:dPr>
                        <m:e>
                          <m:r>
                            <a:rPr lang="en-US" b="0" i="1" smtClean="0">
                              <a:latin typeface="Cambria Math"/>
                            </a:rPr>
                            <m:t>25</m:t>
                          </m:r>
                          <m:rad>
                            <m:radPr>
                              <m:degHide m:val="on"/>
                              <m:ctrlPr>
                                <a:rPr lang="en-US" b="0" i="1" smtClean="0">
                                  <a:latin typeface="Cambria Math"/>
                                </a:rPr>
                              </m:ctrlPr>
                            </m:radPr>
                            <m:deg/>
                            <m:e>
                              <m:r>
                                <a:rPr lang="en-US" b="0" i="1" smtClean="0">
                                  <a:latin typeface="Cambria Math"/>
                                </a:rPr>
                                <m:t>3</m:t>
                              </m:r>
                            </m:e>
                          </m:rad>
                          <m:r>
                            <a:rPr lang="en-US" b="0" i="1" smtClean="0">
                              <a:latin typeface="Cambria Math"/>
                            </a:rPr>
                            <m:t>−</m:t>
                          </m:r>
                          <m:r>
                            <a:rPr lang="en-US" b="0" i="1" smtClean="0">
                              <a:latin typeface="Cambria Math"/>
                            </a:rPr>
                            <m:t>9</m:t>
                          </m:r>
                        </m:e>
                      </m:d>
                      <m:d>
                        <m:dPr>
                          <m:ctrlPr>
                            <a:rPr lang="en-US" b="0" i="1" smtClean="0">
                              <a:latin typeface="Cambria Math"/>
                            </a:rPr>
                          </m:ctrlPr>
                        </m:dPr>
                        <m:e>
                          <m:r>
                            <a:rPr lang="en-US" b="0" i="1" smtClean="0">
                              <a:latin typeface="Cambria Math"/>
                            </a:rPr>
                            <m:t>6</m:t>
                          </m:r>
                        </m:e>
                      </m:d>
                      <m:r>
                        <a:rPr lang="en-US" b="0" i="1" smtClean="0">
                          <a:latin typeface="Cambria Math"/>
                        </a:rPr>
                        <m:t>=</m:t>
                      </m:r>
                      <m:r>
                        <a:rPr lang="en-US" b="0" i="1" smtClean="0">
                          <a:latin typeface="Cambria Math"/>
                        </a:rPr>
                        <m:t>150</m:t>
                      </m:r>
                      <m:rad>
                        <m:radPr>
                          <m:degHide m:val="on"/>
                          <m:ctrlPr>
                            <a:rPr lang="en-US" b="0" i="1" smtClean="0">
                              <a:latin typeface="Cambria Math"/>
                            </a:rPr>
                          </m:ctrlPr>
                        </m:radPr>
                        <m:deg/>
                        <m:e>
                          <m:r>
                            <a:rPr lang="en-US" b="0" i="1" smtClean="0">
                              <a:latin typeface="Cambria Math"/>
                            </a:rPr>
                            <m:t>𝑠</m:t>
                          </m:r>
                        </m:e>
                      </m:rad>
                      <m:r>
                        <a:rPr lang="en-US" b="0" i="1" smtClean="0">
                          <a:latin typeface="Cambria Math"/>
                        </a:rPr>
                        <m:t>−</m:t>
                      </m:r>
                      <m:r>
                        <a:rPr lang="en-US" b="0" i="1" smtClean="0">
                          <a:latin typeface="Cambria Math"/>
                        </a:rPr>
                        <m:t>54</m:t>
                      </m:r>
                      <m:r>
                        <a:rPr lang="en-US" b="0" i="1" smtClean="0">
                          <a:latin typeface="Cambria Math"/>
                        </a:rPr>
                        <m:t>≈</m:t>
                      </m:r>
                      <m:r>
                        <a:rPr lang="en-US" b="0" i="1" smtClean="0">
                          <a:latin typeface="Cambria Math"/>
                        </a:rPr>
                        <m:t>205</m:t>
                      </m:r>
                      <m:r>
                        <a:rPr lang="en-US" b="0" i="1" smtClean="0">
                          <a:latin typeface="Cambria Math"/>
                        </a:rPr>
                        <m:t>.</m:t>
                      </m:r>
                      <m:r>
                        <a:rPr lang="en-US" b="0" i="1" smtClean="0">
                          <a:latin typeface="Cambria Math"/>
                        </a:rPr>
                        <m:t>8</m:t>
                      </m:r>
                    </m:oMath>
                  </m:oMathPara>
                </a14:m>
                <a:endParaRPr lang="en-US" dirty="0" smtClean="0"/>
              </a:p>
            </p:txBody>
          </p:sp>
        </mc:Choice>
        <mc:Fallback xmlns="">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Base</a:t>
                </a:r>
                <a:r>
                  <a:rPr lang="en-US" baseline="0" dirty="0" smtClean="0"/>
                  <a:t> Area (front)</a:t>
                </a:r>
              </a:p>
              <a:p>
                <a:pPr eaLnBrk="1" hangingPunct="1"/>
                <a:r>
                  <a:rPr lang="en-US" baseline="0" dirty="0" smtClean="0"/>
                  <a:t>Find height of triangle</a:t>
                </a:r>
              </a:p>
              <a:p>
                <a:pPr eaLnBrk="1" hangingPunct="1"/>
                <a:r>
                  <a:rPr lang="en-US" b="0" i="0" smtClean="0">
                    <a:latin typeface="Cambria Math"/>
                  </a:rPr>
                  <a:t>5^2+𝑥^2=〖10〗^2</a:t>
                </a:r>
                <a:endParaRPr lang="en-US" b="0" dirty="0" smtClean="0"/>
              </a:p>
              <a:p>
                <a:pPr eaLnBrk="1" hangingPunct="1"/>
                <a:r>
                  <a:rPr lang="en-US" b="0" i="0" smtClean="0">
                    <a:latin typeface="Cambria Math"/>
                  </a:rPr>
                  <a:t>25+𝑥^2=100</a:t>
                </a:r>
                <a:endParaRPr lang="en-US" b="0" dirty="0" smtClean="0"/>
              </a:p>
              <a:p>
                <a:pPr eaLnBrk="1" hangingPunct="1"/>
                <a:r>
                  <a:rPr lang="en-US" b="0" i="0" smtClean="0">
                    <a:latin typeface="Cambria Math"/>
                  </a:rPr>
                  <a:t>𝑥^2=75</a:t>
                </a:r>
                <a:endParaRPr lang="en-US" b="0" dirty="0" smtClean="0"/>
              </a:p>
              <a:p>
                <a:pPr eaLnBrk="1" hangingPunct="1"/>
                <a:r>
                  <a:rPr lang="en-US" b="0" i="0" smtClean="0">
                    <a:latin typeface="Cambria Math"/>
                  </a:rPr>
                  <a:t>𝑥=5√3</a:t>
                </a:r>
                <a:endParaRPr lang="en-US" dirty="0" smtClean="0"/>
              </a:p>
              <a:p>
                <a:pPr eaLnBrk="1" hangingPunct="1"/>
                <a:r>
                  <a:rPr lang="en-US" dirty="0" smtClean="0"/>
                  <a:t>Area=triangle</a:t>
                </a:r>
                <a:r>
                  <a:rPr lang="en-US" baseline="0" dirty="0" smtClean="0"/>
                  <a:t> - square</a:t>
                </a:r>
                <a:endParaRPr lang="en-US" dirty="0" smtClean="0"/>
              </a:p>
              <a:p>
                <a:pPr eaLnBrk="1" hangingPunct="1"/>
                <a:r>
                  <a:rPr lang="en-US" b="0" i="0" smtClean="0">
                    <a:latin typeface="Cambria Math"/>
                  </a:rPr>
                  <a:t>𝐵=1/2 (10)(5√3)−3^2</a:t>
                </a:r>
                <a:endParaRPr lang="en-US" b="0" dirty="0" smtClean="0"/>
              </a:p>
              <a:p>
                <a:pPr eaLnBrk="1" hangingPunct="1"/>
                <a:r>
                  <a:rPr lang="en-US" b="0" i="0" smtClean="0">
                    <a:latin typeface="Cambria Math"/>
                  </a:rPr>
                  <a:t>𝐵=25√3−9≈34.301</a:t>
                </a:r>
                <a:endParaRPr lang="en-US" b="0" dirty="0" smtClean="0"/>
              </a:p>
              <a:p>
                <a:pPr eaLnBrk="1" hangingPunct="1"/>
                <a:r>
                  <a:rPr lang="en-US" dirty="0" smtClean="0"/>
                  <a:t>Volume</a:t>
                </a:r>
                <a:r>
                  <a:rPr lang="en-US" baseline="0" dirty="0" smtClean="0"/>
                  <a:t> = </a:t>
                </a:r>
                <a:r>
                  <a:rPr lang="en-US" baseline="0" dirty="0" err="1" smtClean="0"/>
                  <a:t>Bh</a:t>
                </a:r>
                <a:endParaRPr lang="en-US" baseline="0" dirty="0" smtClean="0"/>
              </a:p>
              <a:p>
                <a:pPr eaLnBrk="1" hangingPunct="1"/>
                <a:r>
                  <a:rPr lang="en-US" b="0" i="0" smtClean="0">
                    <a:latin typeface="Cambria Math"/>
                  </a:rPr>
                  <a:t>𝑉=(25√3−9)(6)=150√𝑠−54≈205.8</a:t>
                </a:r>
                <a:endParaRPr lang="en-US" dirty="0" smtClean="0"/>
              </a:p>
            </p:txBody>
          </p:sp>
        </mc:Fallback>
      </mc:AlternateContent>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42522F19-6F24-41C9-B310-A4FBB3A22485}" type="slidenum">
              <a:rPr lang="en-US" smtClean="0">
                <a:latin typeface="Arial" charset="0"/>
              </a:rPr>
              <a:pPr/>
              <a:t>32</a:t>
            </a:fld>
            <a:endParaRPr lang="en-US" smtClean="0">
              <a:latin typeface="Arial" charset="0"/>
            </a:endParaRPr>
          </a:p>
        </p:txBody>
      </p:sp>
      <p:sp>
        <p:nvSpPr>
          <p:cNvPr id="55299" name="Rectangle 2"/>
          <p:cNvSpPr>
            <a:spLocks noGrp="1" noRot="1" noChangeAspect="1" noChangeArrowheads="1" noTextEdit="1"/>
          </p:cNvSpPr>
          <p:nvPr>
            <p:ph type="sldImg"/>
          </p:nvPr>
        </p:nvSpPr>
        <p:spPr>
          <a:xfrm>
            <a:off x="330200" y="696913"/>
            <a:ext cx="6197600" cy="3486150"/>
          </a:xfrm>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Find volume of washers without holes:  V = π ½</a:t>
            </a:r>
            <a:r>
              <a:rPr lang="en-US" baseline="30000" dirty="0" smtClean="0"/>
              <a:t>2</a:t>
            </a:r>
            <a:r>
              <a:rPr lang="en-US" dirty="0" smtClean="0"/>
              <a:t> 9 = 7.06858</a:t>
            </a:r>
          </a:p>
          <a:p>
            <a:pPr eaLnBrk="1" hangingPunct="1"/>
            <a:r>
              <a:rPr lang="en-US" dirty="0" smtClean="0"/>
              <a:t>Find volume of hole: V = π(3/8)</a:t>
            </a:r>
            <a:r>
              <a:rPr lang="en-US" baseline="30000" dirty="0" smtClean="0"/>
              <a:t>2</a:t>
            </a:r>
            <a:r>
              <a:rPr lang="en-US" dirty="0" smtClean="0"/>
              <a:t> 9 = 3.97608</a:t>
            </a:r>
          </a:p>
          <a:p>
            <a:pPr eaLnBrk="1" hangingPunct="1"/>
            <a:r>
              <a:rPr lang="en-US" dirty="0" smtClean="0"/>
              <a:t>Find volume of washers with holes: 7.06858 – 3.97608 = 3.09251</a:t>
            </a:r>
          </a:p>
          <a:p>
            <a:pPr eaLnBrk="1" hangingPunct="1"/>
            <a:r>
              <a:rPr lang="en-US" dirty="0" smtClean="0"/>
              <a:t>Find volume of one washer: 3.09251/150 = 0.02 in</a:t>
            </a:r>
            <a:r>
              <a:rPr lang="en-US" baseline="30000" dirty="0" smtClean="0"/>
              <a:t>3</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33B4A959-4C0F-4DD3-97F0-48940893C491}" type="slidenum">
              <a:rPr lang="en-US" smtClean="0">
                <a:latin typeface="Arial" charset="0"/>
              </a:rPr>
              <a:pPr/>
              <a:t>33</a:t>
            </a:fld>
            <a:endParaRPr lang="en-US" smtClean="0">
              <a:latin typeface="Arial" charset="0"/>
            </a:endParaRPr>
          </a:p>
        </p:txBody>
      </p:sp>
      <p:sp>
        <p:nvSpPr>
          <p:cNvPr id="58371" name="Rectangle 2"/>
          <p:cNvSpPr>
            <a:spLocks noGrp="1" noRot="1" noChangeAspect="1" noChangeArrowheads="1" noTextEdit="1"/>
          </p:cNvSpPr>
          <p:nvPr>
            <p:ph type="sldImg"/>
          </p:nvPr>
        </p:nvSpPr>
        <p:spPr>
          <a:xfrm>
            <a:off x="330200" y="696913"/>
            <a:ext cx="6197600" cy="3486150"/>
          </a:xfrm>
          <a:ln/>
        </p:spPr>
      </p:sp>
      <mc:AlternateContent xmlns:mc="http://schemas.openxmlformats.org/markup-compatibility/2006" xmlns:a14="http://schemas.microsoft.com/office/drawing/2010/main">
        <mc:Choice Requires="a14">
          <p:sp>
            <p:nvSpPr>
              <p:cNvPr id="58372" name="Rectangle 3"/>
              <p:cNvSpPr>
                <a:spLocks noGrp="1" noChangeArrowheads="1"/>
              </p:cNvSpPr>
              <p:nvPr>
                <p:ph type="body" idx="1"/>
              </p:nvPr>
            </p:nvSpPr>
            <p:spPr>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eaLnBrk="1" hangingPunct="1"/>
                <a14:m>
                  <m:oMathPara xmlns:m="http://schemas.openxmlformats.org/officeDocument/2006/math">
                    <m:oMathParaPr>
                      <m:jc m:val="centerGroup"/>
                    </m:oMathParaPr>
                    <m:oMath xmlns:m="http://schemas.openxmlformats.org/officeDocument/2006/math">
                      <m:r>
                        <a:rPr lang="en-US" b="0" i="1" dirty="0" smtClean="0">
                          <a:latin typeface="Cambria Math"/>
                        </a:rPr>
                        <m:t>𝐵</m:t>
                      </m:r>
                      <m:r>
                        <a:rPr lang="en-US" b="0" i="1" dirty="0" smtClean="0">
                          <a:latin typeface="Cambria Math"/>
                        </a:rPr>
                        <m:t>=</m:t>
                      </m:r>
                      <m:f>
                        <m:fPr>
                          <m:ctrlPr>
                            <a:rPr lang="en-US" b="0" i="1" dirty="0" smtClean="0">
                              <a:latin typeface="Cambria Math"/>
                            </a:rPr>
                          </m:ctrlPr>
                        </m:fPr>
                        <m:num>
                          <m:r>
                            <a:rPr lang="en-US" b="0" i="1" dirty="0" smtClean="0">
                              <a:latin typeface="Cambria Math"/>
                            </a:rPr>
                            <m:t>1</m:t>
                          </m:r>
                        </m:num>
                        <m:den>
                          <m:r>
                            <a:rPr lang="en-US" b="0" i="1" dirty="0" smtClean="0">
                              <a:latin typeface="Cambria Math"/>
                            </a:rPr>
                            <m:t>2</m:t>
                          </m:r>
                        </m:den>
                      </m:f>
                      <m:d>
                        <m:dPr>
                          <m:ctrlPr>
                            <a:rPr lang="en-US" b="0" i="1" dirty="0" smtClean="0">
                              <a:latin typeface="Cambria Math"/>
                            </a:rPr>
                          </m:ctrlPr>
                        </m:dPr>
                        <m:e>
                          <m:r>
                            <a:rPr lang="en-US" b="0" i="1" dirty="0" smtClean="0">
                              <a:latin typeface="Cambria Math"/>
                            </a:rPr>
                            <m:t>9</m:t>
                          </m:r>
                        </m:e>
                      </m:d>
                      <m:d>
                        <m:dPr>
                          <m:ctrlPr>
                            <a:rPr lang="en-US" b="0" i="1" dirty="0" smtClean="0">
                              <a:latin typeface="Cambria Math"/>
                            </a:rPr>
                          </m:ctrlPr>
                        </m:dPr>
                        <m:e>
                          <m:r>
                            <a:rPr lang="en-US" b="0" i="1" dirty="0" smtClean="0">
                              <a:latin typeface="Cambria Math"/>
                            </a:rPr>
                            <m:t>5</m:t>
                          </m:r>
                        </m:e>
                      </m:d>
                      <m:r>
                        <a:rPr lang="en-US" b="0" i="1" dirty="0" smtClean="0">
                          <a:latin typeface="Cambria Math"/>
                        </a:rPr>
                        <m:t>=22.5 </m:t>
                      </m:r>
                      <m:sSup>
                        <m:sSupPr>
                          <m:ctrlPr>
                            <a:rPr lang="en-US" b="0" i="1" dirty="0" smtClean="0">
                              <a:latin typeface="Cambria Math"/>
                            </a:rPr>
                          </m:ctrlPr>
                        </m:sSupPr>
                        <m:e>
                          <m:r>
                            <a:rPr lang="en-US" b="0" i="1" dirty="0" smtClean="0">
                              <a:latin typeface="Cambria Math"/>
                            </a:rPr>
                            <m:t>𝑚</m:t>
                          </m:r>
                        </m:e>
                        <m:sup>
                          <m:r>
                            <a:rPr lang="en-US" b="0" i="1" dirty="0" smtClean="0">
                              <a:latin typeface="Cambria Math"/>
                            </a:rPr>
                            <m:t>2</m:t>
                          </m:r>
                        </m:sup>
                      </m:sSup>
                    </m:oMath>
                  </m:oMathPara>
                </a14:m>
                <a:endParaRPr lang="en-US" b="0" dirty="0" smtClean="0"/>
              </a:p>
              <a:p>
                <a:pPr eaLnBrk="1" hangingPunct="1"/>
                <a14:m>
                  <m:oMathPara xmlns:m="http://schemas.openxmlformats.org/officeDocument/2006/math">
                    <m:oMathParaPr>
                      <m:jc m:val="centerGroup"/>
                    </m:oMathParaPr>
                    <m:oMath xmlns:m="http://schemas.openxmlformats.org/officeDocument/2006/math">
                      <m:r>
                        <a:rPr lang="en-US" b="0" i="1" smtClean="0">
                          <a:latin typeface="Cambria Math"/>
                        </a:rPr>
                        <m:t>𝑉</m:t>
                      </m:r>
                      <m:r>
                        <a:rPr lang="en-US" b="0" i="1" smtClean="0">
                          <a:latin typeface="Cambria Math"/>
                        </a:rPr>
                        <m:t>=</m:t>
                      </m:r>
                      <m:d>
                        <m:dPr>
                          <m:ctrlPr>
                            <a:rPr lang="en-US" b="0" i="1" smtClean="0">
                              <a:latin typeface="Cambria Math"/>
                            </a:rPr>
                          </m:ctrlPr>
                        </m:dPr>
                        <m:e>
                          <m:r>
                            <a:rPr lang="en-US" b="0" i="1" smtClean="0">
                              <a:latin typeface="Cambria Math"/>
                            </a:rPr>
                            <m:t>22.5 </m:t>
                          </m:r>
                          <m:sSup>
                            <m:sSupPr>
                              <m:ctrlPr>
                                <a:rPr lang="en-US" b="0" i="1" smtClean="0">
                                  <a:latin typeface="Cambria Math"/>
                                </a:rPr>
                              </m:ctrlPr>
                            </m:sSupPr>
                            <m:e>
                              <m:r>
                                <a:rPr lang="en-US" b="0" i="1" smtClean="0">
                                  <a:latin typeface="Cambria Math"/>
                                </a:rPr>
                                <m:t>𝑚</m:t>
                              </m:r>
                            </m:e>
                            <m:sup>
                              <m:r>
                                <a:rPr lang="en-US" b="0" i="1" smtClean="0">
                                  <a:latin typeface="Cambria Math"/>
                                </a:rPr>
                                <m:t>2</m:t>
                              </m:r>
                            </m:sup>
                          </m:sSup>
                        </m:e>
                      </m:d>
                      <m:d>
                        <m:dPr>
                          <m:ctrlPr>
                            <a:rPr lang="en-US" b="0" i="1" smtClean="0">
                              <a:latin typeface="Cambria Math"/>
                            </a:rPr>
                          </m:ctrlPr>
                        </m:dPr>
                        <m:e>
                          <m:r>
                            <a:rPr lang="en-US" b="0" i="1" smtClean="0">
                              <a:latin typeface="Cambria Math"/>
                            </a:rPr>
                            <m:t>8 </m:t>
                          </m:r>
                          <m:r>
                            <a:rPr lang="en-US" b="0" i="1" smtClean="0">
                              <a:latin typeface="Cambria Math"/>
                            </a:rPr>
                            <m:t>𝑚</m:t>
                          </m:r>
                        </m:e>
                      </m:d>
                      <m:r>
                        <a:rPr lang="en-US" b="0" i="1" smtClean="0">
                          <a:latin typeface="Cambria Math"/>
                        </a:rPr>
                        <m:t>=180 </m:t>
                      </m:r>
                      <m:sSup>
                        <m:sSupPr>
                          <m:ctrlPr>
                            <a:rPr lang="en-US" b="0" i="1" smtClean="0">
                              <a:latin typeface="Cambria Math"/>
                            </a:rPr>
                          </m:ctrlPr>
                        </m:sSupPr>
                        <m:e>
                          <m:r>
                            <a:rPr lang="en-US" b="0" i="1" smtClean="0">
                              <a:latin typeface="Cambria Math"/>
                            </a:rPr>
                            <m:t>𝑚</m:t>
                          </m:r>
                        </m:e>
                        <m:sup>
                          <m:r>
                            <a:rPr lang="en-US" b="0" i="1" smtClean="0">
                              <a:latin typeface="Cambria Math"/>
                            </a:rPr>
                            <m:t>3</m:t>
                          </m:r>
                        </m:sup>
                      </m:sSup>
                    </m:oMath>
                  </m:oMathPara>
                </a14:m>
                <a:endParaRPr lang="en-US" dirty="0" smtClean="0"/>
              </a:p>
            </p:txBody>
          </p:sp>
        </mc:Choice>
        <mc:Fallback xmlns="">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0" i="0" dirty="0" smtClean="0">
                    <a:latin typeface="Cambria Math"/>
                  </a:rPr>
                  <a:t>𝐵=1/2 (9)(5)=22.5 𝑚^2</a:t>
                </a:r>
                <a:endParaRPr lang="en-US" b="0" dirty="0" smtClean="0"/>
              </a:p>
              <a:p>
                <a:pPr eaLnBrk="1" hangingPunct="1"/>
                <a:r>
                  <a:rPr lang="en-US" b="0" i="0" smtClean="0">
                    <a:latin typeface="Cambria Math"/>
                  </a:rPr>
                  <a:t>𝑉=(22.5 𝑚^2 )(8 𝑚)=180 𝑚^3</a:t>
                </a:r>
                <a:endParaRPr lang="en-US" dirty="0" smtClean="0"/>
              </a:p>
            </p:txBody>
          </p:sp>
        </mc:Fallback>
      </mc:AlternateContent>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34</a:t>
            </a:fld>
            <a:endParaRPr lang="en-US"/>
          </a:p>
        </p:txBody>
      </p:sp>
    </p:spTree>
    <p:extLst>
      <p:ext uri="{BB962C8B-B14F-4D97-AF65-F5344CB8AC3E}">
        <p14:creationId xmlns:p14="http://schemas.microsoft.com/office/powerpoint/2010/main" val="21007571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35</a:t>
            </a:fld>
            <a:endParaRPr lang="en-US"/>
          </a:p>
        </p:txBody>
      </p:sp>
    </p:spTree>
    <p:extLst>
      <p:ext uri="{BB962C8B-B14F-4D97-AF65-F5344CB8AC3E}">
        <p14:creationId xmlns:p14="http://schemas.microsoft.com/office/powerpoint/2010/main" val="15978264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36</a:t>
            </a:fld>
            <a:endParaRPr lang="en-US"/>
          </a:p>
        </p:txBody>
      </p:sp>
    </p:spTree>
    <p:extLst>
      <p:ext uri="{BB962C8B-B14F-4D97-AF65-F5344CB8AC3E}">
        <p14:creationId xmlns:p14="http://schemas.microsoft.com/office/powerpoint/2010/main" val="34387833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𝐵</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𝑃𝑎</m:t>
                      </m:r>
                    </m:oMath>
                  </m:oMathPara>
                </a14:m>
                <a:endParaRPr lang="en-US" b="0" dirty="0" smtClean="0"/>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𝑐𝑒𝑛𝑡𝑟𝑎𝑙</m:t>
                      </m:r>
                      <m:r>
                        <a:rPr lang="en-US" b="0" i="1" smtClean="0">
                          <a:latin typeface="Cambria Math"/>
                        </a:rPr>
                        <m:t> </m:t>
                      </m:r>
                      <m:r>
                        <a:rPr lang="en-US" b="0" i="1" smtClean="0">
                          <a:latin typeface="Cambria Math"/>
                        </a:rPr>
                        <m:t>𝑎𝑛𝑔𝑙𝑒</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f>
                            <m:fPr>
                              <m:ctrlPr>
                                <a:rPr lang="en-US" b="0" i="1" smtClean="0">
                                  <a:latin typeface="Cambria Math"/>
                                </a:rPr>
                              </m:ctrlPr>
                            </m:fPr>
                            <m:num>
                              <m:r>
                                <a:rPr lang="en-US" b="0" i="1" smtClean="0">
                                  <a:latin typeface="Cambria Math"/>
                                </a:rPr>
                                <m:t>360</m:t>
                              </m:r>
                            </m:num>
                            <m:den>
                              <m:r>
                                <a:rPr lang="en-US" b="0" i="1" smtClean="0">
                                  <a:latin typeface="Cambria Math"/>
                                </a:rPr>
                                <m:t>6</m:t>
                              </m:r>
                            </m:den>
                          </m:f>
                        </m:e>
                      </m:d>
                      <m:r>
                        <a:rPr lang="en-US" b="0" i="1" smtClean="0">
                          <a:latin typeface="Cambria Math"/>
                        </a:rPr>
                        <m:t>=</m:t>
                      </m:r>
                      <m:r>
                        <a:rPr lang="en-US" b="0" i="1" smtClean="0">
                          <a:latin typeface="Cambria Math"/>
                        </a:rPr>
                        <m:t>30</m:t>
                      </m:r>
                    </m:oMath>
                  </m:oMathPara>
                </a14:m>
                <a:endParaRPr lang="en-US" b="0" dirty="0" smtClean="0"/>
              </a:p>
              <a:p>
                <a:pPr/>
                <a14:m>
                  <m:oMathPara xmlns:m="http://schemas.openxmlformats.org/officeDocument/2006/math">
                    <m:oMathParaPr>
                      <m:jc m:val="centerGroup"/>
                    </m:oMathParaPr>
                    <m:oMath xmlns:m="http://schemas.openxmlformats.org/officeDocument/2006/math">
                      <m:func>
                        <m:funcPr>
                          <m:ctrlPr>
                            <a:rPr lang="en-US" b="0" i="1" smtClean="0">
                              <a:latin typeface="Cambria Math"/>
                            </a:rPr>
                          </m:ctrlPr>
                        </m:funcPr>
                        <m:fName>
                          <m:r>
                            <m:rPr>
                              <m:sty m:val="p"/>
                            </m:rPr>
                            <a:rPr lang="en-US" b="0" i="0" smtClean="0">
                              <a:latin typeface="Cambria Math"/>
                            </a:rPr>
                            <m:t>tan</m:t>
                          </m:r>
                        </m:fName>
                        <m:e>
                          <m:r>
                            <a:rPr lang="en-US" b="0" i="1" smtClean="0">
                              <a:latin typeface="Cambria Math"/>
                            </a:rPr>
                            <m:t>30</m:t>
                          </m:r>
                        </m:e>
                      </m:func>
                      <m:r>
                        <a:rPr lang="en-US" b="0" i="1" smtClean="0">
                          <a:latin typeface="Cambria Math"/>
                        </a:rPr>
                        <m:t>=</m:t>
                      </m:r>
                      <m:f>
                        <m:fPr>
                          <m:ctrlPr>
                            <a:rPr lang="en-US" b="0" i="1" smtClean="0">
                              <a:latin typeface="Cambria Math"/>
                            </a:rPr>
                          </m:ctrlPr>
                        </m:fPr>
                        <m:num>
                          <m:r>
                            <a:rPr lang="en-US" b="0" i="1" smtClean="0">
                              <a:latin typeface="Cambria Math"/>
                            </a:rPr>
                            <m:t>2</m:t>
                          </m:r>
                        </m:num>
                        <m:den>
                          <m:r>
                            <a:rPr lang="en-US" b="0" i="1" smtClean="0">
                              <a:latin typeface="Cambria Math"/>
                            </a:rPr>
                            <m:t>𝑎</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rPr>
                        <m:t>=</m:t>
                      </m:r>
                      <m:f>
                        <m:fPr>
                          <m:ctrlPr>
                            <a:rPr lang="en-US" b="0" i="1" smtClean="0">
                              <a:latin typeface="Cambria Math"/>
                            </a:rPr>
                          </m:ctrlPr>
                        </m:fPr>
                        <m:num>
                          <m:r>
                            <a:rPr lang="en-US" b="0" i="1" smtClean="0">
                              <a:latin typeface="Cambria Math"/>
                            </a:rPr>
                            <m:t>2</m:t>
                          </m:r>
                        </m:num>
                        <m:den>
                          <m:func>
                            <m:funcPr>
                              <m:ctrlPr>
                                <a:rPr lang="en-US" b="0" i="1" smtClean="0">
                                  <a:latin typeface="Cambria Math"/>
                                </a:rPr>
                              </m:ctrlPr>
                            </m:funcPr>
                            <m:fName>
                              <m:r>
                                <m:rPr>
                                  <m:sty m:val="p"/>
                                </m:rPr>
                                <a:rPr lang="en-US" b="0" i="0" smtClean="0">
                                  <a:latin typeface="Cambria Math"/>
                                </a:rPr>
                                <m:t>tan</m:t>
                              </m:r>
                            </m:fName>
                            <m:e>
                              <m:r>
                                <a:rPr lang="en-US" b="0" i="1" smtClean="0">
                                  <a:latin typeface="Cambria Math"/>
                                </a:rPr>
                                <m:t>30</m:t>
                              </m:r>
                            </m:e>
                          </m:func>
                        </m:den>
                      </m:f>
                      <m:r>
                        <a:rPr lang="en-US" b="0" i="1" smtClean="0">
                          <a:latin typeface="Cambria Math"/>
                        </a:rPr>
                        <m:t>=</m:t>
                      </m:r>
                      <m:r>
                        <a:rPr lang="en-US" b="0" i="1" smtClean="0">
                          <a:latin typeface="Cambria Math"/>
                        </a:rPr>
                        <m:t>3</m:t>
                      </m:r>
                      <m:r>
                        <a:rPr lang="en-US" b="0" i="1" smtClean="0">
                          <a:latin typeface="Cambria Math"/>
                        </a:rPr>
                        <m:t>.</m:t>
                      </m:r>
                      <m:r>
                        <a:rPr lang="en-US" b="0" i="1" smtClean="0">
                          <a:latin typeface="Cambria Math"/>
                        </a:rPr>
                        <m:t>464</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𝐵</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4</m:t>
                          </m:r>
                          <m:r>
                            <a:rPr lang="en-US" b="0" i="1" smtClean="0">
                              <a:latin typeface="Cambria Math"/>
                            </a:rPr>
                            <m:t>⋅</m:t>
                          </m:r>
                          <m:r>
                            <a:rPr lang="en-US" b="0" i="1" smtClean="0">
                              <a:latin typeface="Cambria Math"/>
                            </a:rPr>
                            <m:t>6</m:t>
                          </m:r>
                        </m:e>
                      </m:d>
                      <m:d>
                        <m:dPr>
                          <m:ctrlPr>
                            <a:rPr lang="en-US" b="0" i="1" smtClean="0">
                              <a:latin typeface="Cambria Math"/>
                            </a:rPr>
                          </m:ctrlPr>
                        </m:dPr>
                        <m:e>
                          <m:r>
                            <a:rPr lang="en-US" b="0" i="1" smtClean="0">
                              <a:latin typeface="Cambria Math"/>
                            </a:rPr>
                            <m:t>3</m:t>
                          </m:r>
                          <m:r>
                            <a:rPr lang="en-US" b="0" i="1" smtClean="0">
                              <a:latin typeface="Cambria Math"/>
                            </a:rPr>
                            <m:t>.</m:t>
                          </m:r>
                          <m:r>
                            <a:rPr lang="en-US" b="0" i="1" smtClean="0">
                              <a:latin typeface="Cambria Math"/>
                            </a:rPr>
                            <m:t>464</m:t>
                          </m:r>
                        </m:e>
                      </m:d>
                      <m:r>
                        <a:rPr lang="en-US" b="0" i="1" smtClean="0">
                          <a:latin typeface="Cambria Math"/>
                        </a:rPr>
                        <m:t>=</m:t>
                      </m:r>
                      <m:r>
                        <a:rPr lang="en-US" b="0" i="1" smtClean="0">
                          <a:latin typeface="Cambria Math"/>
                        </a:rPr>
                        <m:t>41</m:t>
                      </m:r>
                      <m:r>
                        <a:rPr lang="en-US" b="0" i="1" smtClean="0">
                          <a:latin typeface="Cambria Math"/>
                        </a:rPr>
                        <m:t>.</m:t>
                      </m:r>
                      <m:r>
                        <a:rPr lang="en-US" b="0" i="1" smtClean="0">
                          <a:latin typeface="Cambria Math"/>
                        </a:rPr>
                        <m:t>569</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𝑉</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3</m:t>
                          </m:r>
                        </m:den>
                      </m:f>
                      <m:d>
                        <m:dPr>
                          <m:ctrlPr>
                            <a:rPr lang="en-US" b="0" i="1" smtClean="0">
                              <a:latin typeface="Cambria Math"/>
                            </a:rPr>
                          </m:ctrlPr>
                        </m:dPr>
                        <m:e>
                          <m:r>
                            <a:rPr lang="en-US" b="0" i="1" smtClean="0">
                              <a:latin typeface="Cambria Math"/>
                            </a:rPr>
                            <m:t>41</m:t>
                          </m:r>
                          <m:r>
                            <a:rPr lang="en-US" b="0" i="1" smtClean="0">
                              <a:latin typeface="Cambria Math"/>
                            </a:rPr>
                            <m:t>.</m:t>
                          </m:r>
                          <m:r>
                            <a:rPr lang="en-US" b="0" i="1" smtClean="0">
                              <a:latin typeface="Cambria Math"/>
                            </a:rPr>
                            <m:t>569</m:t>
                          </m:r>
                        </m:e>
                      </m:d>
                      <m:d>
                        <m:dPr>
                          <m:ctrlPr>
                            <a:rPr lang="en-US" b="0" i="1" smtClean="0">
                              <a:latin typeface="Cambria Math"/>
                            </a:rPr>
                          </m:ctrlPr>
                        </m:dPr>
                        <m:e>
                          <m:r>
                            <a:rPr lang="en-US" b="0" i="1" smtClean="0">
                              <a:latin typeface="Cambria Math"/>
                            </a:rPr>
                            <m:t>11</m:t>
                          </m:r>
                        </m:e>
                      </m:d>
                      <m:r>
                        <a:rPr lang="en-US" b="0" i="1" smtClean="0">
                          <a:latin typeface="Cambria Math"/>
                        </a:rPr>
                        <m:t>=</m:t>
                      </m:r>
                      <m:r>
                        <a:rPr lang="en-US" b="0" i="1" smtClean="0">
                          <a:latin typeface="Cambria Math"/>
                        </a:rPr>
                        <m:t>152</m:t>
                      </m:r>
                      <m:r>
                        <a:rPr lang="en-US" b="0" i="1" smtClean="0">
                          <a:latin typeface="Cambria Math"/>
                        </a:rPr>
                        <m:t>.</m:t>
                      </m:r>
                      <m:r>
                        <a:rPr lang="en-US" b="0" i="1" smtClean="0">
                          <a:latin typeface="Cambria Math"/>
                        </a:rPr>
                        <m:t>42</m:t>
                      </m:r>
                    </m:oMath>
                  </m:oMathPara>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func>
                        <m:funcPr>
                          <m:ctrlPr>
                            <a:rPr lang="en-US" b="0" i="1" smtClean="0">
                              <a:latin typeface="Cambria Math"/>
                            </a:rPr>
                          </m:ctrlPr>
                        </m:funcPr>
                        <m:fName>
                          <m:r>
                            <m:rPr>
                              <m:sty m:val="p"/>
                            </m:rPr>
                            <a:rPr lang="en-US" b="0" i="0" smtClean="0">
                              <a:latin typeface="Cambria Math"/>
                            </a:rPr>
                            <m:t>tan</m:t>
                          </m:r>
                        </m:fName>
                        <m:e>
                          <m:r>
                            <a:rPr lang="en-US" b="0" i="1" smtClean="0">
                              <a:latin typeface="Cambria Math"/>
                            </a:rPr>
                            <m:t>40</m:t>
                          </m:r>
                        </m:e>
                      </m:func>
                      <m:r>
                        <a:rPr lang="en-US" b="0" i="1" smtClean="0">
                          <a:latin typeface="Cambria Math"/>
                        </a:rPr>
                        <m:t>=</m:t>
                      </m:r>
                      <m:f>
                        <m:fPr>
                          <m:ctrlPr>
                            <a:rPr lang="en-US" b="0" i="1" smtClean="0">
                              <a:latin typeface="Cambria Math"/>
                            </a:rPr>
                          </m:ctrlPr>
                        </m:fPr>
                        <m:num>
                          <m:r>
                            <a:rPr lang="en-US" b="0" i="1" smtClean="0">
                              <a:latin typeface="Cambria Math"/>
                            </a:rPr>
                            <m:t>𝑟</m:t>
                          </m:r>
                        </m:num>
                        <m:den>
                          <m:r>
                            <a:rPr lang="en-US" b="0" i="1" smtClean="0">
                              <a:latin typeface="Cambria Math"/>
                            </a:rPr>
                            <m:t>5</m:t>
                          </m:r>
                          <m:r>
                            <a:rPr lang="en-US" b="0" i="1" smtClean="0">
                              <a:latin typeface="Cambria Math"/>
                            </a:rPr>
                            <m:t>.</m:t>
                          </m:r>
                          <m:r>
                            <a:rPr lang="en-US" b="0" i="1" smtClean="0">
                              <a:latin typeface="Cambria Math"/>
                            </a:rPr>
                            <m:t>8</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𝑟</m:t>
                      </m:r>
                      <m:r>
                        <a:rPr lang="en-US" b="0" i="1" smtClean="0">
                          <a:latin typeface="Cambria Math"/>
                        </a:rPr>
                        <m:t>=</m:t>
                      </m:r>
                      <m:r>
                        <a:rPr lang="en-US" b="0" i="1" smtClean="0">
                          <a:latin typeface="Cambria Math"/>
                        </a:rPr>
                        <m:t>5</m:t>
                      </m:r>
                      <m:r>
                        <a:rPr lang="en-US" b="0" i="1" smtClean="0">
                          <a:latin typeface="Cambria Math"/>
                        </a:rPr>
                        <m:t>.</m:t>
                      </m:r>
                      <m:r>
                        <a:rPr lang="en-US" b="0" i="1" smtClean="0">
                          <a:latin typeface="Cambria Math"/>
                        </a:rPr>
                        <m:t>8</m:t>
                      </m:r>
                      <m:r>
                        <a:rPr lang="en-US" b="0" i="1" smtClean="0">
                          <a:latin typeface="Cambria Math"/>
                        </a:rPr>
                        <m:t>⋅</m:t>
                      </m:r>
                      <m:func>
                        <m:funcPr>
                          <m:ctrlPr>
                            <a:rPr lang="en-US" b="0" i="1" smtClean="0">
                              <a:latin typeface="Cambria Math"/>
                            </a:rPr>
                          </m:ctrlPr>
                        </m:funcPr>
                        <m:fName>
                          <m:r>
                            <m:rPr>
                              <m:sty m:val="p"/>
                            </m:rPr>
                            <a:rPr lang="en-US" b="0" i="0" smtClean="0">
                              <a:latin typeface="Cambria Math"/>
                            </a:rPr>
                            <m:t>tan</m:t>
                          </m:r>
                        </m:fName>
                        <m:e>
                          <m:r>
                            <a:rPr lang="en-US" b="0" i="1" smtClean="0">
                              <a:latin typeface="Cambria Math"/>
                            </a:rPr>
                            <m:t>40</m:t>
                          </m:r>
                        </m:e>
                      </m:func>
                      <m:r>
                        <a:rPr lang="en-US" b="0" i="1" smtClean="0">
                          <a:latin typeface="Cambria Math"/>
                        </a:rPr>
                        <m:t>=</m:t>
                      </m:r>
                      <m:r>
                        <a:rPr lang="en-US" b="0" i="1" smtClean="0">
                          <a:latin typeface="Cambria Math"/>
                        </a:rPr>
                        <m:t>4</m:t>
                      </m:r>
                      <m:r>
                        <a:rPr lang="en-US" b="0" i="1" smtClean="0">
                          <a:latin typeface="Cambria Math"/>
                        </a:rPr>
                        <m:t>.</m:t>
                      </m:r>
                      <m:r>
                        <a:rPr lang="en-US" b="0" i="1" smtClean="0">
                          <a:latin typeface="Cambria Math"/>
                        </a:rPr>
                        <m:t>8668</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𝑉</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3</m:t>
                          </m:r>
                        </m:den>
                      </m:f>
                      <m:r>
                        <a:rPr lang="en-US" b="0" i="1" smtClean="0">
                          <a:latin typeface="Cambria Math"/>
                        </a:rPr>
                        <m:t>𝜋</m:t>
                      </m:r>
                      <m:sSup>
                        <m:sSupPr>
                          <m:ctrlPr>
                            <a:rPr lang="en-US" b="0" i="1" smtClean="0">
                              <a:latin typeface="Cambria Math"/>
                            </a:rPr>
                          </m:ctrlPr>
                        </m:sSupPr>
                        <m:e>
                          <m:r>
                            <a:rPr lang="en-US" b="0" i="1" smtClean="0">
                              <a:latin typeface="Cambria Math"/>
                            </a:rPr>
                            <m:t>4</m:t>
                          </m:r>
                          <m:r>
                            <a:rPr lang="en-US" b="0" i="1" smtClean="0">
                              <a:latin typeface="Cambria Math"/>
                            </a:rPr>
                            <m:t>.</m:t>
                          </m:r>
                          <m:r>
                            <a:rPr lang="en-US" b="0" i="1" smtClean="0">
                              <a:latin typeface="Cambria Math"/>
                            </a:rPr>
                            <m:t>8668</m:t>
                          </m:r>
                        </m:e>
                        <m:sup>
                          <m:r>
                            <a:rPr lang="en-US" b="0" i="1" smtClean="0">
                              <a:latin typeface="Cambria Math"/>
                            </a:rPr>
                            <m:t>2</m:t>
                          </m:r>
                        </m:sup>
                      </m:sSup>
                      <m:r>
                        <a:rPr lang="en-US" b="0" i="1" smtClean="0">
                          <a:latin typeface="Cambria Math"/>
                        </a:rPr>
                        <m:t>⋅</m:t>
                      </m:r>
                      <m:r>
                        <a:rPr lang="en-US" b="0" i="1" smtClean="0">
                          <a:latin typeface="Cambria Math"/>
                        </a:rPr>
                        <m:t>5</m:t>
                      </m:r>
                      <m:r>
                        <a:rPr lang="en-US" b="0" i="1" smtClean="0">
                          <a:latin typeface="Cambria Math"/>
                        </a:rPr>
                        <m:t>.</m:t>
                      </m:r>
                      <m:r>
                        <a:rPr lang="en-US" b="0" i="1" smtClean="0">
                          <a:latin typeface="Cambria Math"/>
                        </a:rPr>
                        <m:t>8</m:t>
                      </m:r>
                      <m:r>
                        <a:rPr lang="en-US" b="0" i="1" smtClean="0">
                          <a:latin typeface="Cambria Math"/>
                        </a:rPr>
                        <m:t>=</m:t>
                      </m:r>
                      <m:r>
                        <a:rPr lang="en-US" b="0" i="1" smtClean="0">
                          <a:latin typeface="Cambria Math"/>
                        </a:rPr>
                        <m:t>143</m:t>
                      </m:r>
                      <m:r>
                        <a:rPr lang="en-US" b="0" i="1" smtClean="0">
                          <a:latin typeface="Cambria Math"/>
                        </a:rPr>
                        <m:t>.</m:t>
                      </m:r>
                      <m:r>
                        <a:rPr lang="en-US" b="0" i="1" smtClean="0">
                          <a:latin typeface="Cambria Math"/>
                        </a:rPr>
                        <m:t>86</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𝐵=1/2 𝑃𝑎</a:t>
                </a:r>
                <a:endParaRPr lang="en-US" b="0" dirty="0" smtClean="0"/>
              </a:p>
              <a:p>
                <a:r>
                  <a:rPr lang="en-US" b="0" i="0" smtClean="0">
                    <a:latin typeface="Cambria Math"/>
                  </a:rPr>
                  <a:t>1/2 𝑐𝑒𝑛𝑡𝑟𝑎𝑙 𝑎𝑛𝑔𝑙𝑒=1/2 (360/6)=30</a:t>
                </a:r>
                <a:endParaRPr lang="en-US" b="0" dirty="0" smtClean="0"/>
              </a:p>
              <a:p>
                <a:r>
                  <a:rPr lang="en-US" b="0" i="0" smtClean="0">
                    <a:latin typeface="Cambria Math"/>
                  </a:rPr>
                  <a:t>tan⁡30=2/𝑎</a:t>
                </a:r>
                <a:endParaRPr lang="en-US" b="0" dirty="0" smtClean="0"/>
              </a:p>
              <a:p>
                <a:r>
                  <a:rPr lang="en-US" b="0" i="0" smtClean="0">
                    <a:latin typeface="Cambria Math"/>
                  </a:rPr>
                  <a:t>𝑎=2/tan⁡30 =3.464</a:t>
                </a:r>
                <a:endParaRPr lang="en-US" b="0" dirty="0" smtClean="0"/>
              </a:p>
              <a:p>
                <a:r>
                  <a:rPr lang="en-US" b="0" i="0" smtClean="0">
                    <a:latin typeface="Cambria Math"/>
                  </a:rPr>
                  <a:t>𝐵=1/2 (4⋅6)(3.464)=41.569</a:t>
                </a:r>
                <a:endParaRPr lang="en-US" b="0" dirty="0" smtClean="0"/>
              </a:p>
              <a:p>
                <a:r>
                  <a:rPr lang="en-US" b="0" i="0" smtClean="0">
                    <a:latin typeface="Cambria Math"/>
                  </a:rPr>
                  <a:t>𝑉=1/3 (41.569)(11)=152.42</a:t>
                </a:r>
                <a:endParaRPr lang="en-US" b="0" dirty="0" smtClean="0"/>
              </a:p>
              <a:p>
                <a:endParaRPr lang="en-US" dirty="0" smtClean="0"/>
              </a:p>
              <a:p>
                <a:r>
                  <a:rPr lang="en-US" b="0" i="0" smtClean="0">
                    <a:latin typeface="Cambria Math"/>
                  </a:rPr>
                  <a:t>tan⁡40=𝑟/5.8</a:t>
                </a:r>
                <a:endParaRPr lang="en-US" b="0" dirty="0" smtClean="0"/>
              </a:p>
              <a:p>
                <a:r>
                  <a:rPr lang="en-US" b="0" i="0" smtClean="0">
                    <a:latin typeface="Cambria Math"/>
                  </a:rPr>
                  <a:t>𝑟=5.8⋅tan⁡40=4.8668</a:t>
                </a:r>
                <a:endParaRPr lang="en-US" b="0" dirty="0" smtClean="0"/>
              </a:p>
              <a:p>
                <a:r>
                  <a:rPr lang="en-US" b="0" i="0" smtClean="0">
                    <a:latin typeface="Cambria Math"/>
                  </a:rPr>
                  <a:t>𝑉=1/3 𝜋〖4.8668〗^2⋅5.8=143.86</a:t>
                </a:r>
                <a:endParaRPr lang="en-US" dirty="0"/>
              </a:p>
            </p:txBody>
          </p:sp>
        </mc:Fallback>
      </mc:AlternateContent>
      <p:sp>
        <p:nvSpPr>
          <p:cNvPr id="4" name="Slide Number Placeholder 3"/>
          <p:cNvSpPr>
            <a:spLocks noGrp="1"/>
          </p:cNvSpPr>
          <p:nvPr>
            <p:ph type="sldNum" sz="quarter" idx="10"/>
          </p:nvPr>
        </p:nvSpPr>
        <p:spPr/>
        <p:txBody>
          <a:bodyPr/>
          <a:lstStyle/>
          <a:p>
            <a:fld id="{530A5DD6-6495-4D40-A1D4-AE2DB3B95246}" type="slidenum">
              <a:rPr lang="en-US" smtClean="0"/>
              <a:t>37</a:t>
            </a:fld>
            <a:endParaRPr lang="en-US"/>
          </a:p>
        </p:txBody>
      </p:sp>
    </p:spTree>
    <p:extLst>
      <p:ext uri="{BB962C8B-B14F-4D97-AF65-F5344CB8AC3E}">
        <p14:creationId xmlns:p14="http://schemas.microsoft.com/office/powerpoint/2010/main" val="26858788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38</a:t>
            </a:fld>
            <a:endParaRPr lang="en-US"/>
          </a:p>
        </p:txBody>
      </p:sp>
    </p:spTree>
    <p:extLst>
      <p:ext uri="{BB962C8B-B14F-4D97-AF65-F5344CB8AC3E}">
        <p14:creationId xmlns:p14="http://schemas.microsoft.com/office/powerpoint/2010/main" val="13684268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39</a:t>
            </a:fld>
            <a:endParaRPr lang="en-US"/>
          </a:p>
        </p:txBody>
      </p:sp>
    </p:spTree>
    <p:extLst>
      <p:ext uri="{BB962C8B-B14F-4D97-AF65-F5344CB8AC3E}">
        <p14:creationId xmlns:p14="http://schemas.microsoft.com/office/powerpoint/2010/main" val="41082349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40</a:t>
            </a:fld>
            <a:endParaRPr lang="en-US"/>
          </a:p>
        </p:txBody>
      </p:sp>
    </p:spTree>
    <p:extLst>
      <p:ext uri="{BB962C8B-B14F-4D97-AF65-F5344CB8AC3E}">
        <p14:creationId xmlns:p14="http://schemas.microsoft.com/office/powerpoint/2010/main" val="2338732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5</a:t>
            </a:fld>
            <a:endParaRPr lang="en-US"/>
          </a:p>
        </p:txBody>
      </p:sp>
    </p:spTree>
    <p:extLst>
      <p:ext uri="{BB962C8B-B14F-4D97-AF65-F5344CB8AC3E}">
        <p14:creationId xmlns:p14="http://schemas.microsoft.com/office/powerpoint/2010/main" val="8164707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fld id="{BC03A482-6A8A-4065-B2EC-2FD63B952086}" type="slidenum">
              <a:rPr lang="en-US" smtClean="0">
                <a:latin typeface="Arial" charset="0"/>
              </a:rPr>
              <a:pPr/>
              <a:t>41</a:t>
            </a:fld>
            <a:endParaRPr lang="en-US" smtClean="0">
              <a:latin typeface="Arial" charset="0"/>
            </a:endParaRPr>
          </a:p>
        </p:txBody>
      </p:sp>
      <p:sp>
        <p:nvSpPr>
          <p:cNvPr id="59395" name="Rectangle 2"/>
          <p:cNvSpPr>
            <a:spLocks noGrp="1" noRot="1" noChangeAspect="1" noChangeArrowheads="1" noTextEdit="1"/>
          </p:cNvSpPr>
          <p:nvPr>
            <p:ph type="sldImg"/>
          </p:nvPr>
        </p:nvSpPr>
        <p:spPr>
          <a:xfrm>
            <a:off x="330200" y="696913"/>
            <a:ext cx="6197600" cy="3486150"/>
          </a:xfrm>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eaLnBrk="1" hangingPunct="1"/>
            <a:r>
              <a:rPr lang="en-US" dirty="0" smtClean="0"/>
              <a:t>You can think about cutting a sphere into many small regular square pyramids.</a:t>
            </a:r>
          </a:p>
          <a:p>
            <a:pPr lvl="1" eaLnBrk="1" hangingPunct="1"/>
            <a:r>
              <a:rPr lang="en-US" dirty="0" smtClean="0"/>
              <a:t>V = 1/3 </a:t>
            </a:r>
            <a:r>
              <a:rPr lang="en-US" dirty="0" err="1" smtClean="0"/>
              <a:t>Bh</a:t>
            </a:r>
            <a:r>
              <a:rPr lang="en-US" dirty="0" smtClean="0"/>
              <a:t> </a:t>
            </a:r>
            <a:r>
              <a:rPr lang="en-US" dirty="0" smtClean="0">
                <a:sym typeface="Wingdings" pitchFamily="2" charset="2"/>
              </a:rPr>
              <a:t></a:t>
            </a:r>
            <a:r>
              <a:rPr lang="en-US" dirty="0" smtClean="0"/>
              <a:t> the area of all the bases is 4πr</a:t>
            </a:r>
            <a:r>
              <a:rPr lang="en-US" baseline="30000" dirty="0" smtClean="0"/>
              <a:t>2</a:t>
            </a:r>
            <a:r>
              <a:rPr lang="en-US" dirty="0" smtClean="0"/>
              <a:t> and h = r</a:t>
            </a:r>
          </a:p>
          <a:p>
            <a:pPr lvl="1" eaLnBrk="1" hangingPunct="1"/>
            <a:endParaRPr lang="en-US" dirty="0" smtClean="0"/>
          </a:p>
          <a:p>
            <a:pPr lvl="1" eaLnBrk="1" hangingPunct="1"/>
            <a:endParaRPr lang="en-US" dirty="0" smtClean="0"/>
          </a:p>
          <a:p>
            <a:pPr lvl="1" eaLnBrk="1" hangingPunct="1"/>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lvl="0" eaLnBrk="1" hangingPunct="1"/>
                <a:r>
                  <a:rPr lang="en-US" dirty="0" smtClean="0"/>
                  <a:t>Volume of box: </a:t>
                </a:r>
                <a14:m>
                  <m:oMath xmlns:m="http://schemas.openxmlformats.org/officeDocument/2006/math">
                    <m:r>
                      <a:rPr lang="en-US" b="0" i="1" smtClean="0">
                        <a:latin typeface="Cambria Math"/>
                      </a:rPr>
                      <m:t>4.5</m:t>
                    </m:r>
                    <m:d>
                      <m:dPr>
                        <m:ctrlPr>
                          <a:rPr lang="en-US" b="0" i="1" smtClean="0">
                            <a:latin typeface="Cambria Math"/>
                          </a:rPr>
                        </m:ctrlPr>
                      </m:dPr>
                      <m:e>
                        <m:r>
                          <a:rPr lang="en-US" b="0" i="1" smtClean="0">
                            <a:latin typeface="Cambria Math"/>
                          </a:rPr>
                          <m:t>1.5</m:t>
                        </m:r>
                      </m:e>
                    </m:d>
                    <m:d>
                      <m:dPr>
                        <m:ctrlPr>
                          <a:rPr lang="en-US" b="0" i="1" smtClean="0">
                            <a:latin typeface="Cambria Math"/>
                          </a:rPr>
                        </m:ctrlPr>
                      </m:dPr>
                      <m:e>
                        <m:r>
                          <a:rPr lang="en-US" b="0" i="1" smtClean="0">
                            <a:latin typeface="Cambria Math"/>
                          </a:rPr>
                          <m:t>1.5</m:t>
                        </m:r>
                      </m:e>
                    </m:d>
                    <m:r>
                      <a:rPr lang="en-US" b="0" i="1" smtClean="0">
                        <a:latin typeface="Cambria Math"/>
                      </a:rPr>
                      <m:t>=10.125</m:t>
                    </m:r>
                  </m:oMath>
                </a14:m>
                <a:endParaRPr lang="en-US" dirty="0" smtClean="0"/>
              </a:p>
              <a:p>
                <a:pPr lvl="0" eaLnBrk="1" hangingPunct="1"/>
                <a:r>
                  <a:rPr lang="en-US" dirty="0" smtClean="0"/>
                  <a:t>Volume of each ball: </a:t>
                </a:r>
                <a14:m>
                  <m:oMath xmlns:m="http://schemas.openxmlformats.org/officeDocument/2006/math">
                    <m:f>
                      <m:fPr>
                        <m:ctrlPr>
                          <a:rPr lang="en-US" b="0" i="1" smtClean="0">
                            <a:latin typeface="Cambria Math"/>
                          </a:rPr>
                        </m:ctrlPr>
                      </m:fPr>
                      <m:num>
                        <m:r>
                          <a:rPr lang="en-US" b="0" i="1" smtClean="0">
                            <a:latin typeface="Cambria Math"/>
                          </a:rPr>
                          <m:t>4</m:t>
                        </m:r>
                      </m:num>
                      <m:den>
                        <m:r>
                          <a:rPr lang="en-US" b="0" i="1" smtClean="0">
                            <a:latin typeface="Cambria Math"/>
                          </a:rPr>
                          <m:t>3</m:t>
                        </m:r>
                      </m:den>
                    </m:f>
                    <m:r>
                      <a:rPr lang="en-US" b="0" i="1" smtClean="0">
                        <a:latin typeface="Cambria Math"/>
                      </a:rPr>
                      <m:t>𝜋</m:t>
                    </m:r>
                    <m:r>
                      <a:rPr lang="en-US" b="0" i="1" smtClean="0">
                        <a:latin typeface="Cambria Math"/>
                      </a:rPr>
                      <m:t>.</m:t>
                    </m:r>
                    <m:sSup>
                      <m:sSupPr>
                        <m:ctrlPr>
                          <a:rPr lang="en-US" b="0" i="1" smtClean="0">
                            <a:latin typeface="Cambria Math"/>
                          </a:rPr>
                        </m:ctrlPr>
                      </m:sSupPr>
                      <m:e>
                        <m:r>
                          <a:rPr lang="en-US" b="0" i="1" smtClean="0">
                            <a:latin typeface="Cambria Math"/>
                          </a:rPr>
                          <m:t>75</m:t>
                        </m:r>
                      </m:e>
                      <m:sup>
                        <m:r>
                          <a:rPr lang="en-US" b="0" i="1" smtClean="0">
                            <a:latin typeface="Cambria Math"/>
                          </a:rPr>
                          <m:t>3</m:t>
                        </m:r>
                      </m:sup>
                    </m:sSup>
                    <m:r>
                      <a:rPr lang="en-US" b="0" i="1" smtClean="0">
                        <a:latin typeface="Cambria Math"/>
                      </a:rPr>
                      <m:t>=1.767</m:t>
                    </m:r>
                  </m:oMath>
                </a14:m>
                <a:endParaRPr lang="en-US" dirty="0" smtClean="0"/>
              </a:p>
              <a:p>
                <a:pPr eaLnBrk="1" hangingPunct="1"/>
                <a:r>
                  <a:rPr lang="en-US" dirty="0" smtClean="0"/>
                  <a:t>Volume of empty space: </a:t>
                </a:r>
                <a14:m>
                  <m:oMath xmlns:m="http://schemas.openxmlformats.org/officeDocument/2006/math">
                    <m:r>
                      <a:rPr lang="en-US" b="0" i="1" smtClean="0">
                        <a:latin typeface="Cambria Math"/>
                      </a:rPr>
                      <m:t>10.125−3</m:t>
                    </m:r>
                    <m:d>
                      <m:dPr>
                        <m:ctrlPr>
                          <a:rPr lang="en-US" b="0" i="1" smtClean="0">
                            <a:latin typeface="Cambria Math"/>
                          </a:rPr>
                        </m:ctrlPr>
                      </m:dPr>
                      <m:e>
                        <m:r>
                          <a:rPr lang="en-US" b="0" i="1" smtClean="0">
                            <a:latin typeface="Cambria Math"/>
                          </a:rPr>
                          <m:t>1.767</m:t>
                        </m:r>
                      </m:e>
                    </m:d>
                    <m:r>
                      <a:rPr lang="en-US" b="0" i="1" smtClean="0">
                        <a:latin typeface="Cambria Math"/>
                      </a:rPr>
                      <m:t>=4.824</m:t>
                    </m:r>
                  </m:oMath>
                </a14:m>
                <a:endParaRPr lang="en-US" baseline="30000" dirty="0" smtClean="0"/>
              </a:p>
              <a:p>
                <a:endParaRPr lang="en-US" dirty="0"/>
              </a:p>
            </p:txBody>
          </p:sp>
        </mc:Choice>
        <mc:Fallback xmlns="">
          <p:sp>
            <p:nvSpPr>
              <p:cNvPr id="3" name="Notes Placeholder 2"/>
              <p:cNvSpPr>
                <a:spLocks noGrp="1"/>
              </p:cNvSpPr>
              <p:nvPr>
                <p:ph type="body" idx="1"/>
              </p:nvPr>
            </p:nvSpPr>
            <p:spPr/>
            <p:txBody>
              <a:bodyPr/>
              <a:lstStyle/>
              <a:p>
                <a:pPr lvl="0" eaLnBrk="1" hangingPunct="1"/>
                <a:r>
                  <a:rPr lang="en-US" dirty="0" smtClean="0"/>
                  <a:t>Volume of box: </a:t>
                </a:r>
                <a:r>
                  <a:rPr lang="en-US" b="0" i="0" smtClean="0">
                    <a:latin typeface="Cambria Math"/>
                  </a:rPr>
                  <a:t>4.5(1.5)(1.5)=10.125</a:t>
                </a:r>
                <a:endParaRPr lang="en-US" dirty="0" smtClean="0"/>
              </a:p>
              <a:p>
                <a:pPr lvl="0" eaLnBrk="1" hangingPunct="1"/>
                <a:r>
                  <a:rPr lang="en-US" dirty="0" smtClean="0"/>
                  <a:t>Volume of each ball: </a:t>
                </a:r>
                <a:r>
                  <a:rPr lang="en-US" b="0" i="0" smtClean="0">
                    <a:latin typeface="Cambria Math"/>
                  </a:rPr>
                  <a:t>4/3 𝜋.〖75〗^3=1.767</a:t>
                </a:r>
                <a:endParaRPr lang="en-US" dirty="0" smtClean="0"/>
              </a:p>
              <a:p>
                <a:pPr eaLnBrk="1" hangingPunct="1"/>
                <a:r>
                  <a:rPr lang="en-US" dirty="0" smtClean="0"/>
                  <a:t>Volume of empty space: </a:t>
                </a:r>
                <a:r>
                  <a:rPr lang="en-US" b="0" i="0" smtClean="0">
                    <a:latin typeface="Cambria Math"/>
                  </a:rPr>
                  <a:t>10.125−3(1.767)=4.824</a:t>
                </a:r>
                <a:endParaRPr lang="en-US" baseline="30000" dirty="0" smtClean="0"/>
              </a:p>
              <a:p>
                <a:endParaRPr lang="en-US" dirty="0"/>
              </a:p>
            </p:txBody>
          </p:sp>
        </mc:Fallback>
      </mc:AlternateContent>
      <p:sp>
        <p:nvSpPr>
          <p:cNvPr id="4" name="Slide Number Placeholder 3"/>
          <p:cNvSpPr>
            <a:spLocks noGrp="1"/>
          </p:cNvSpPr>
          <p:nvPr>
            <p:ph type="sldNum" sz="quarter" idx="10"/>
          </p:nvPr>
        </p:nvSpPr>
        <p:spPr/>
        <p:txBody>
          <a:bodyPr/>
          <a:lstStyle/>
          <a:p>
            <a:fld id="{530A5DD6-6495-4D40-A1D4-AE2DB3B95246}" type="slidenum">
              <a:rPr lang="en-US" smtClean="0"/>
              <a:t>42</a:t>
            </a:fld>
            <a:endParaRPr lang="en-US"/>
          </a:p>
        </p:txBody>
      </p:sp>
    </p:spTree>
    <p:extLst>
      <p:ext uri="{BB962C8B-B14F-4D97-AF65-F5344CB8AC3E}">
        <p14:creationId xmlns:p14="http://schemas.microsoft.com/office/powerpoint/2010/main" val="22990667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43</a:t>
            </a:fld>
            <a:endParaRPr lang="en-US"/>
          </a:p>
        </p:txBody>
      </p:sp>
    </p:spTree>
    <p:extLst>
      <p:ext uri="{BB962C8B-B14F-4D97-AF65-F5344CB8AC3E}">
        <p14:creationId xmlns:p14="http://schemas.microsoft.com/office/powerpoint/2010/main" val="19459180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44</a:t>
            </a:fld>
            <a:endParaRPr lang="en-US"/>
          </a:p>
        </p:txBody>
      </p:sp>
    </p:spTree>
    <p:extLst>
      <p:ext uri="{BB962C8B-B14F-4D97-AF65-F5344CB8AC3E}">
        <p14:creationId xmlns:p14="http://schemas.microsoft.com/office/powerpoint/2010/main" val="32047100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45</a:t>
            </a:fld>
            <a:endParaRPr lang="en-US"/>
          </a:p>
        </p:txBody>
      </p:sp>
    </p:spTree>
    <p:extLst>
      <p:ext uri="{BB962C8B-B14F-4D97-AF65-F5344CB8AC3E}">
        <p14:creationId xmlns:p14="http://schemas.microsoft.com/office/powerpoint/2010/main" val="34931652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46</a:t>
            </a:fld>
            <a:endParaRPr lang="en-US"/>
          </a:p>
        </p:txBody>
      </p:sp>
    </p:spTree>
    <p:extLst>
      <p:ext uri="{BB962C8B-B14F-4D97-AF65-F5344CB8AC3E}">
        <p14:creationId xmlns:p14="http://schemas.microsoft.com/office/powerpoint/2010/main" val="22337130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47</a:t>
            </a:fld>
            <a:endParaRPr lang="en-US"/>
          </a:p>
        </p:txBody>
      </p:sp>
    </p:spTree>
    <p:extLst>
      <p:ext uri="{BB962C8B-B14F-4D97-AF65-F5344CB8AC3E}">
        <p14:creationId xmlns:p14="http://schemas.microsoft.com/office/powerpoint/2010/main" val="15733027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48</a:t>
            </a:fld>
            <a:endParaRPr lang="en-US"/>
          </a:p>
        </p:txBody>
      </p:sp>
    </p:spTree>
    <p:extLst>
      <p:ext uri="{BB962C8B-B14F-4D97-AF65-F5344CB8AC3E}">
        <p14:creationId xmlns:p14="http://schemas.microsoft.com/office/powerpoint/2010/main" val="29374807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Areas: </a:t>
                </a:r>
                <a14:m>
                  <m:oMath xmlns:m="http://schemas.openxmlformats.org/officeDocument/2006/math">
                    <m:f>
                      <m:fPr>
                        <m:ctrlPr>
                          <a:rPr lang="en-US" b="0" i="1" smtClean="0">
                            <a:latin typeface="Cambria Math"/>
                          </a:rPr>
                        </m:ctrlPr>
                      </m:fPr>
                      <m:num>
                        <m:r>
                          <a:rPr lang="en-US" b="0" i="1" smtClean="0">
                            <a:latin typeface="Cambria Math"/>
                          </a:rPr>
                          <m:t>216</m:t>
                        </m:r>
                      </m:num>
                      <m:den>
                        <m:r>
                          <a:rPr lang="en-US" b="0" i="1" smtClean="0">
                            <a:latin typeface="Cambria Math"/>
                          </a:rPr>
                          <m:t>600</m:t>
                        </m:r>
                      </m:den>
                    </m:f>
                    <m:r>
                      <a:rPr lang="en-US" b="0" i="1" smtClean="0">
                        <a:latin typeface="Cambria Math"/>
                      </a:rPr>
                      <m:t>=</m:t>
                    </m:r>
                    <m:f>
                      <m:fPr>
                        <m:ctrlPr>
                          <a:rPr lang="en-US" b="0" i="1" smtClean="0">
                            <a:latin typeface="Cambria Math"/>
                          </a:rPr>
                        </m:ctrlPr>
                      </m:fPr>
                      <m:num>
                        <m:r>
                          <a:rPr lang="en-US" b="0" i="1" smtClean="0">
                            <a:latin typeface="Cambria Math"/>
                          </a:rPr>
                          <m:t>9</m:t>
                        </m:r>
                      </m:num>
                      <m:den>
                        <m:r>
                          <a:rPr lang="en-US" b="0" i="1" smtClean="0">
                            <a:latin typeface="Cambria Math"/>
                          </a:rPr>
                          <m:t>25</m:t>
                        </m:r>
                      </m:den>
                    </m:f>
                    <m:r>
                      <a:rPr lang="en-US" b="0" i="1" smtClean="0">
                        <a:latin typeface="Cambria Math"/>
                      </a:rPr>
                      <m:t>=</m:t>
                    </m:r>
                    <m:f>
                      <m:fPr>
                        <m:ctrlPr>
                          <a:rPr lang="en-US" b="0" i="1" smtClean="0">
                            <a:latin typeface="Cambria Math"/>
                          </a:rPr>
                        </m:ctrlPr>
                      </m:fPr>
                      <m:num>
                        <m:sSup>
                          <m:sSupPr>
                            <m:ctrlPr>
                              <a:rPr lang="en-US" b="0" i="1" smtClean="0">
                                <a:latin typeface="Cambria Math"/>
                              </a:rPr>
                            </m:ctrlPr>
                          </m:sSupPr>
                          <m:e>
                            <m:r>
                              <a:rPr lang="en-US" b="0" i="1" smtClean="0">
                                <a:latin typeface="Cambria Math"/>
                              </a:rPr>
                              <m:t>𝑐</m:t>
                            </m:r>
                          </m:e>
                          <m:sup>
                            <m:r>
                              <a:rPr lang="en-US" b="0" i="1" smtClean="0">
                                <a:latin typeface="Cambria Math"/>
                              </a:rPr>
                              <m:t>2</m:t>
                            </m:r>
                          </m:sup>
                        </m:sSup>
                      </m:num>
                      <m:den>
                        <m:sSup>
                          <m:sSupPr>
                            <m:ctrlPr>
                              <a:rPr lang="en-US" b="0" i="1" smtClean="0">
                                <a:latin typeface="Cambria Math"/>
                              </a:rPr>
                            </m:ctrlPr>
                          </m:sSupPr>
                          <m:e>
                            <m:r>
                              <a:rPr lang="en-US" b="0" i="1" smtClean="0">
                                <a:latin typeface="Cambria Math"/>
                              </a:rPr>
                              <m:t>𝑑</m:t>
                            </m:r>
                          </m:e>
                          <m:sup>
                            <m:r>
                              <a:rPr lang="en-US" b="0" i="1" smtClean="0">
                                <a:latin typeface="Cambria Math"/>
                              </a:rPr>
                              <m:t>2</m:t>
                            </m:r>
                          </m:sup>
                        </m:sSup>
                      </m:den>
                    </m:f>
                  </m:oMath>
                </a14:m>
                <a:endParaRPr lang="en-US" b="0" dirty="0" smtClean="0"/>
              </a:p>
              <a:p>
                <a:r>
                  <a:rPr lang="en-US" b="0" dirty="0" smtClean="0"/>
                  <a:t>  </a:t>
                </a:r>
                <a14:m>
                  <m:oMath xmlns:m="http://schemas.openxmlformats.org/officeDocument/2006/math">
                    <m:f>
                      <m:fPr>
                        <m:ctrlPr>
                          <a:rPr lang="en-US" b="0" i="1" smtClean="0">
                            <a:latin typeface="Cambria Math"/>
                          </a:rPr>
                        </m:ctrlPr>
                      </m:fPr>
                      <m:num>
                        <m:r>
                          <a:rPr lang="en-US" b="0" i="1" smtClean="0">
                            <a:latin typeface="Cambria Math"/>
                          </a:rPr>
                          <m:t>𝑐</m:t>
                        </m:r>
                      </m:num>
                      <m:den>
                        <m:r>
                          <a:rPr lang="en-US" b="0" i="1" smtClean="0">
                            <a:latin typeface="Cambria Math"/>
                          </a:rPr>
                          <m:t>𝑑</m:t>
                        </m:r>
                      </m:den>
                    </m:f>
                    <m:r>
                      <a:rPr lang="en-US" b="0" i="1" smtClean="0">
                        <a:latin typeface="Cambria Math"/>
                      </a:rPr>
                      <m:t>=</m:t>
                    </m:r>
                    <m:f>
                      <m:fPr>
                        <m:ctrlPr>
                          <a:rPr lang="en-US" b="0" i="1" smtClean="0">
                            <a:latin typeface="Cambria Math"/>
                          </a:rPr>
                        </m:ctrlPr>
                      </m:fPr>
                      <m:num>
                        <m:rad>
                          <m:radPr>
                            <m:degHide m:val="on"/>
                            <m:ctrlPr>
                              <a:rPr lang="en-US" b="0" i="1" smtClean="0">
                                <a:latin typeface="Cambria Math"/>
                              </a:rPr>
                            </m:ctrlPr>
                          </m:radPr>
                          <m:deg/>
                          <m:e>
                            <m:r>
                              <a:rPr lang="en-US" b="0" i="1" smtClean="0">
                                <a:latin typeface="Cambria Math"/>
                              </a:rPr>
                              <m:t>9</m:t>
                            </m:r>
                          </m:e>
                        </m:rad>
                      </m:num>
                      <m:den>
                        <m:rad>
                          <m:radPr>
                            <m:degHide m:val="on"/>
                            <m:ctrlPr>
                              <a:rPr lang="en-US" b="0" i="1" smtClean="0">
                                <a:latin typeface="Cambria Math"/>
                              </a:rPr>
                            </m:ctrlPr>
                          </m:radPr>
                          <m:deg/>
                          <m:e>
                            <m:r>
                              <a:rPr lang="en-US" b="0" i="1" smtClean="0">
                                <a:latin typeface="Cambria Math"/>
                              </a:rPr>
                              <m:t>25</m:t>
                            </m:r>
                          </m:e>
                        </m:rad>
                      </m:den>
                    </m:f>
                    <m:r>
                      <a:rPr lang="en-US" b="0" i="1" smtClean="0">
                        <a:latin typeface="Cambria Math"/>
                      </a:rPr>
                      <m:t>=</m:t>
                    </m:r>
                    <m:f>
                      <m:fPr>
                        <m:ctrlPr>
                          <a:rPr lang="en-US" b="0" i="1" smtClean="0">
                            <a:latin typeface="Cambria Math"/>
                          </a:rPr>
                        </m:ctrlPr>
                      </m:fPr>
                      <m:num>
                        <m:r>
                          <a:rPr lang="en-US" b="0" i="1" smtClean="0">
                            <a:latin typeface="Cambria Math"/>
                          </a:rPr>
                          <m:t>3</m:t>
                        </m:r>
                      </m:num>
                      <m:den>
                        <m:r>
                          <a:rPr lang="en-US" b="0" i="1" smtClean="0">
                            <a:latin typeface="Cambria Math"/>
                          </a:rPr>
                          <m:t>5</m:t>
                        </m:r>
                      </m:den>
                    </m:f>
                  </m:oMath>
                </a14:m>
                <a:endParaRPr lang="en-US" b="0" dirty="0" smtClean="0"/>
              </a:p>
              <a:p>
                <a:endParaRPr lang="en-US" dirty="0" smtClean="0"/>
              </a:p>
              <a:p>
                <a:r>
                  <a:rPr lang="en-US" dirty="0" smtClean="0"/>
                  <a:t>Cube surface</a:t>
                </a:r>
                <a:r>
                  <a:rPr lang="en-US" baseline="0" dirty="0" smtClean="0"/>
                  <a:t> area: </a:t>
                </a:r>
                <a14:m>
                  <m:oMath xmlns:m="http://schemas.openxmlformats.org/officeDocument/2006/math">
                    <m:r>
                      <a:rPr lang="en-US" b="0" i="1" baseline="0" smtClean="0">
                        <a:latin typeface="Cambria Math"/>
                      </a:rPr>
                      <m:t>𝑆</m:t>
                    </m:r>
                    <m:r>
                      <a:rPr lang="en-US" b="0" i="1" baseline="0" smtClean="0">
                        <a:latin typeface="Cambria Math"/>
                      </a:rPr>
                      <m:t>=</m:t>
                    </m:r>
                    <m:sSup>
                      <m:sSupPr>
                        <m:ctrlPr>
                          <a:rPr lang="en-US" b="0" i="1" baseline="0" smtClean="0">
                            <a:latin typeface="Cambria Math"/>
                          </a:rPr>
                        </m:ctrlPr>
                      </m:sSupPr>
                      <m:e>
                        <m:r>
                          <a:rPr lang="en-US" b="0" i="1" baseline="0" smtClean="0">
                            <a:latin typeface="Cambria Math"/>
                          </a:rPr>
                          <m:t>6</m:t>
                        </m:r>
                        <m:r>
                          <a:rPr lang="en-US" b="0" i="1" baseline="0" smtClean="0">
                            <a:latin typeface="Cambria Math"/>
                          </a:rPr>
                          <m:t>𝑐</m:t>
                        </m:r>
                      </m:e>
                      <m:sup>
                        <m:r>
                          <a:rPr lang="en-US" b="0" i="1" baseline="0" smtClean="0">
                            <a:latin typeface="Cambria Math"/>
                          </a:rPr>
                          <m:t>2</m:t>
                        </m:r>
                      </m:sup>
                    </m:sSup>
                  </m:oMath>
                </a14:m>
                <a:endParaRPr lang="en-US" b="0" baseline="0" dirty="0" smtClean="0"/>
              </a:p>
              <a:p>
                <a:r>
                  <a:rPr lang="en-US" dirty="0" smtClean="0"/>
                  <a:t>  </a:t>
                </a:r>
                <a14:m>
                  <m:oMath xmlns:m="http://schemas.openxmlformats.org/officeDocument/2006/math">
                    <m:r>
                      <a:rPr lang="en-US" b="0" i="1" smtClean="0">
                        <a:latin typeface="Cambria Math"/>
                      </a:rPr>
                      <m:t>216=</m:t>
                    </m:r>
                    <m:sSup>
                      <m:sSupPr>
                        <m:ctrlPr>
                          <a:rPr lang="en-US" b="0" i="1" smtClean="0">
                            <a:latin typeface="Cambria Math"/>
                          </a:rPr>
                        </m:ctrlPr>
                      </m:sSupPr>
                      <m:e>
                        <m:r>
                          <a:rPr lang="en-US" b="0" i="1" smtClean="0">
                            <a:latin typeface="Cambria Math"/>
                          </a:rPr>
                          <m:t>6</m:t>
                        </m:r>
                        <m:r>
                          <a:rPr lang="en-US" b="0" i="1" smtClean="0">
                            <a:latin typeface="Cambria Math"/>
                          </a:rPr>
                          <m:t>𝑐</m:t>
                        </m:r>
                      </m:e>
                      <m:sup>
                        <m:r>
                          <a:rPr lang="en-US" b="0" i="1" smtClean="0">
                            <a:latin typeface="Cambria Math"/>
                          </a:rPr>
                          <m:t>2</m:t>
                        </m:r>
                      </m:sup>
                    </m:sSup>
                  </m:oMath>
                </a14:m>
                <a:endParaRPr lang="en-US" dirty="0" smtClean="0"/>
              </a:p>
              <a:p>
                <a:r>
                  <a:rPr lang="en-US" dirty="0" smtClean="0"/>
                  <a:t>  </a:t>
                </a:r>
                <a14:m>
                  <m:oMath xmlns:m="http://schemas.openxmlformats.org/officeDocument/2006/math">
                    <m:r>
                      <a:rPr lang="en-US" b="0" i="1" smtClean="0">
                        <a:latin typeface="Cambria Math"/>
                      </a:rPr>
                      <m:t>36=</m:t>
                    </m:r>
                    <m:sSup>
                      <m:sSupPr>
                        <m:ctrlPr>
                          <a:rPr lang="en-US" b="0" i="1" smtClean="0">
                            <a:latin typeface="Cambria Math"/>
                          </a:rPr>
                        </m:ctrlPr>
                      </m:sSupPr>
                      <m:e>
                        <m:r>
                          <a:rPr lang="en-US" b="0" i="1" smtClean="0">
                            <a:latin typeface="Cambria Math"/>
                          </a:rPr>
                          <m:t>𝑐</m:t>
                        </m:r>
                      </m:e>
                      <m:sup>
                        <m:r>
                          <a:rPr lang="en-US" b="0" i="1" smtClean="0">
                            <a:latin typeface="Cambria Math"/>
                          </a:rPr>
                          <m:t>2</m:t>
                        </m:r>
                      </m:sup>
                    </m:sSup>
                  </m:oMath>
                </a14:m>
                <a:endParaRPr lang="en-US" b="0" dirty="0" smtClean="0"/>
              </a:p>
              <a:p>
                <a:r>
                  <a:rPr lang="en-US" dirty="0" smtClean="0"/>
                  <a:t>  </a:t>
                </a:r>
                <a14:m>
                  <m:oMath xmlns:m="http://schemas.openxmlformats.org/officeDocument/2006/math">
                    <m:r>
                      <a:rPr lang="en-US" b="0" i="1" smtClean="0">
                        <a:latin typeface="Cambria Math"/>
                      </a:rPr>
                      <m:t>𝑐</m:t>
                    </m:r>
                    <m:r>
                      <a:rPr lang="en-US" b="0" i="1" smtClean="0">
                        <a:latin typeface="Cambria Math"/>
                      </a:rPr>
                      <m:t>=6</m:t>
                    </m:r>
                  </m:oMath>
                </a14:m>
                <a:endParaRPr lang="en-US" b="0" dirty="0" smtClean="0"/>
              </a:p>
              <a:p>
                <a:endParaRPr lang="en-US" dirty="0" smtClean="0"/>
              </a:p>
              <a:p>
                <a:r>
                  <a:rPr lang="en-US" dirty="0" smtClean="0"/>
                  <a:t>Volumes: </a:t>
                </a:r>
                <a14:m>
                  <m:oMath xmlns:m="http://schemas.openxmlformats.org/officeDocument/2006/math">
                    <m:f>
                      <m:fPr>
                        <m:ctrlPr>
                          <a:rPr lang="en-US" b="0" i="1" smtClean="0">
                            <a:latin typeface="Cambria Math"/>
                          </a:rPr>
                        </m:ctrlPr>
                      </m:fPr>
                      <m:num>
                        <m:sSup>
                          <m:sSupPr>
                            <m:ctrlPr>
                              <a:rPr lang="en-US" b="0" i="1" smtClean="0">
                                <a:latin typeface="Cambria Math"/>
                              </a:rPr>
                            </m:ctrlPr>
                          </m:sSupPr>
                          <m:e>
                            <m:r>
                              <a:rPr lang="en-US" b="0" i="1" smtClean="0">
                                <a:latin typeface="Cambria Math"/>
                              </a:rPr>
                              <m:t>𝑐</m:t>
                            </m:r>
                          </m:e>
                          <m:sup>
                            <m:r>
                              <a:rPr lang="en-US" b="0" i="1" smtClean="0">
                                <a:latin typeface="Cambria Math"/>
                              </a:rPr>
                              <m:t>3</m:t>
                            </m:r>
                          </m:sup>
                        </m:sSup>
                      </m:num>
                      <m:den>
                        <m:sSup>
                          <m:sSupPr>
                            <m:ctrlPr>
                              <a:rPr lang="en-US" b="0" i="1" smtClean="0">
                                <a:latin typeface="Cambria Math"/>
                              </a:rPr>
                            </m:ctrlPr>
                          </m:sSupPr>
                          <m:e>
                            <m:r>
                              <a:rPr lang="en-US" b="0" i="1" smtClean="0">
                                <a:latin typeface="Cambria Math"/>
                              </a:rPr>
                              <m:t>𝑑</m:t>
                            </m:r>
                          </m:e>
                          <m:sup>
                            <m:r>
                              <a:rPr lang="en-US" b="0" i="1" smtClean="0">
                                <a:latin typeface="Cambria Math"/>
                              </a:rPr>
                              <m:t>3</m:t>
                            </m:r>
                          </m:sup>
                        </m:sSup>
                      </m:den>
                    </m:f>
                    <m:r>
                      <a:rPr lang="en-US" b="0" i="1" smtClean="0">
                        <a:latin typeface="Cambria Math"/>
                      </a:rPr>
                      <m:t>=</m:t>
                    </m:r>
                    <m:f>
                      <m:fPr>
                        <m:ctrlPr>
                          <a:rPr lang="en-US" b="0" i="1" smtClean="0">
                            <a:latin typeface="Cambria Math"/>
                          </a:rPr>
                        </m:ctrlPr>
                      </m:fPr>
                      <m:num>
                        <m:sSup>
                          <m:sSupPr>
                            <m:ctrlPr>
                              <a:rPr lang="en-US" b="0" i="1" smtClean="0">
                                <a:latin typeface="Cambria Math"/>
                              </a:rPr>
                            </m:ctrlPr>
                          </m:sSupPr>
                          <m:e>
                            <m:r>
                              <a:rPr lang="en-US" b="0" i="1" smtClean="0">
                                <a:latin typeface="Cambria Math"/>
                              </a:rPr>
                              <m:t>3</m:t>
                            </m:r>
                          </m:e>
                          <m:sup>
                            <m:r>
                              <a:rPr lang="en-US" b="0" i="1" smtClean="0">
                                <a:latin typeface="Cambria Math"/>
                              </a:rPr>
                              <m:t>3</m:t>
                            </m:r>
                          </m:sup>
                        </m:sSup>
                      </m:num>
                      <m:den>
                        <m:sSup>
                          <m:sSupPr>
                            <m:ctrlPr>
                              <a:rPr lang="en-US" b="0" i="1" smtClean="0">
                                <a:latin typeface="Cambria Math"/>
                              </a:rPr>
                            </m:ctrlPr>
                          </m:sSupPr>
                          <m:e>
                            <m:r>
                              <a:rPr lang="en-US" b="0" i="1" smtClean="0">
                                <a:latin typeface="Cambria Math"/>
                              </a:rPr>
                              <m:t>5</m:t>
                            </m:r>
                          </m:e>
                          <m:sup>
                            <m:r>
                              <a:rPr lang="en-US" b="0" i="1" smtClean="0">
                                <a:latin typeface="Cambria Math"/>
                              </a:rPr>
                              <m:t>3</m:t>
                            </m:r>
                          </m:sup>
                        </m:sSup>
                      </m:den>
                    </m:f>
                  </m:oMath>
                </a14:m>
                <a:endParaRPr lang="en-US" b="0" dirty="0" smtClean="0"/>
              </a:p>
              <a:p>
                <a:r>
                  <a:rPr lang="en-US" dirty="0" smtClean="0"/>
                  <a:t>  </a:t>
                </a:r>
                <a14:m>
                  <m:oMath xmlns:m="http://schemas.openxmlformats.org/officeDocument/2006/math">
                    <m:f>
                      <m:fPr>
                        <m:ctrlPr>
                          <a:rPr lang="en-US" b="0" i="1" smtClean="0">
                            <a:latin typeface="Cambria Math"/>
                          </a:rPr>
                        </m:ctrlPr>
                      </m:fPr>
                      <m:num>
                        <m:sSup>
                          <m:sSupPr>
                            <m:ctrlPr>
                              <a:rPr lang="en-US" b="0" i="1" smtClean="0">
                                <a:latin typeface="Cambria Math"/>
                              </a:rPr>
                            </m:ctrlPr>
                          </m:sSupPr>
                          <m:e>
                            <m:r>
                              <a:rPr lang="en-US" b="0" i="1" smtClean="0">
                                <a:latin typeface="Cambria Math"/>
                              </a:rPr>
                              <m:t>6</m:t>
                            </m:r>
                          </m:e>
                          <m:sup>
                            <m:r>
                              <a:rPr lang="en-US" b="0" i="1" smtClean="0">
                                <a:latin typeface="Cambria Math"/>
                              </a:rPr>
                              <m:t>3</m:t>
                            </m:r>
                          </m:sup>
                        </m:sSup>
                      </m:num>
                      <m:den>
                        <m:sSup>
                          <m:sSupPr>
                            <m:ctrlPr>
                              <a:rPr lang="en-US" b="0" i="1" smtClean="0">
                                <a:latin typeface="Cambria Math"/>
                              </a:rPr>
                            </m:ctrlPr>
                          </m:sSupPr>
                          <m:e>
                            <m:r>
                              <a:rPr lang="en-US" b="0" i="1" smtClean="0">
                                <a:latin typeface="Cambria Math"/>
                              </a:rPr>
                              <m:t>𝑑</m:t>
                            </m:r>
                          </m:e>
                          <m:sup>
                            <m:r>
                              <a:rPr lang="en-US" b="0" i="1" smtClean="0">
                                <a:latin typeface="Cambria Math"/>
                              </a:rPr>
                              <m:t>3</m:t>
                            </m:r>
                          </m:sup>
                        </m:sSup>
                      </m:den>
                    </m:f>
                    <m:r>
                      <a:rPr lang="en-US" b="0" i="1" smtClean="0">
                        <a:latin typeface="Cambria Math"/>
                      </a:rPr>
                      <m:t>=</m:t>
                    </m:r>
                    <m:f>
                      <m:fPr>
                        <m:ctrlPr>
                          <a:rPr lang="en-US" b="0" i="1" smtClean="0">
                            <a:latin typeface="Cambria Math"/>
                          </a:rPr>
                        </m:ctrlPr>
                      </m:fPr>
                      <m:num>
                        <m:sSup>
                          <m:sSupPr>
                            <m:ctrlPr>
                              <a:rPr lang="en-US" b="0" i="1" smtClean="0">
                                <a:latin typeface="Cambria Math"/>
                              </a:rPr>
                            </m:ctrlPr>
                          </m:sSupPr>
                          <m:e>
                            <m:r>
                              <a:rPr lang="en-US" b="0" i="1" smtClean="0">
                                <a:latin typeface="Cambria Math"/>
                              </a:rPr>
                              <m:t>3</m:t>
                            </m:r>
                          </m:e>
                          <m:sup>
                            <m:r>
                              <a:rPr lang="en-US" b="0" i="1" smtClean="0">
                                <a:latin typeface="Cambria Math"/>
                              </a:rPr>
                              <m:t>3</m:t>
                            </m:r>
                          </m:sup>
                        </m:sSup>
                      </m:num>
                      <m:den>
                        <m:sSup>
                          <m:sSupPr>
                            <m:ctrlPr>
                              <a:rPr lang="en-US" b="0" i="1" smtClean="0">
                                <a:latin typeface="Cambria Math"/>
                              </a:rPr>
                            </m:ctrlPr>
                          </m:sSupPr>
                          <m:e>
                            <m:r>
                              <a:rPr lang="en-US" b="0" i="1" smtClean="0">
                                <a:latin typeface="Cambria Math"/>
                              </a:rPr>
                              <m:t>5</m:t>
                            </m:r>
                          </m:e>
                          <m:sup>
                            <m:r>
                              <a:rPr lang="en-US" b="0" i="1" smtClean="0">
                                <a:latin typeface="Cambria Math"/>
                              </a:rPr>
                              <m:t>3</m:t>
                            </m:r>
                          </m:sup>
                        </m:sSup>
                      </m:den>
                    </m:f>
                  </m:oMath>
                </a14:m>
                <a:endParaRPr lang="en-US" b="0" dirty="0" smtClean="0"/>
              </a:p>
              <a:p>
                <a:r>
                  <a:rPr lang="en-US" dirty="0" smtClean="0"/>
                  <a:t>  </a:t>
                </a:r>
                <a14:m>
                  <m:oMath xmlns:m="http://schemas.openxmlformats.org/officeDocument/2006/math">
                    <m:f>
                      <m:fPr>
                        <m:ctrlPr>
                          <a:rPr lang="en-US" b="0" i="1" smtClean="0">
                            <a:latin typeface="Cambria Math"/>
                          </a:rPr>
                        </m:ctrlPr>
                      </m:fPr>
                      <m:num>
                        <m:r>
                          <a:rPr lang="en-US" b="0" i="1" smtClean="0">
                            <a:latin typeface="Cambria Math"/>
                          </a:rPr>
                          <m:t>216</m:t>
                        </m:r>
                      </m:num>
                      <m:den>
                        <m:sSup>
                          <m:sSupPr>
                            <m:ctrlPr>
                              <a:rPr lang="en-US" b="0" i="1" smtClean="0">
                                <a:latin typeface="Cambria Math"/>
                              </a:rPr>
                            </m:ctrlPr>
                          </m:sSupPr>
                          <m:e>
                            <m:r>
                              <a:rPr lang="en-US" b="0" i="1" smtClean="0">
                                <a:latin typeface="Cambria Math"/>
                              </a:rPr>
                              <m:t>𝑑</m:t>
                            </m:r>
                          </m:e>
                          <m:sup>
                            <m:r>
                              <a:rPr lang="en-US" b="0" i="1" smtClean="0">
                                <a:latin typeface="Cambria Math"/>
                              </a:rPr>
                              <m:t>3</m:t>
                            </m:r>
                          </m:sup>
                        </m:sSup>
                      </m:den>
                    </m:f>
                    <m:r>
                      <a:rPr lang="en-US" b="0" i="1" smtClean="0">
                        <a:latin typeface="Cambria Math"/>
                      </a:rPr>
                      <m:t>=</m:t>
                    </m:r>
                    <m:f>
                      <m:fPr>
                        <m:ctrlPr>
                          <a:rPr lang="en-US" b="0" i="1" smtClean="0">
                            <a:latin typeface="Cambria Math"/>
                          </a:rPr>
                        </m:ctrlPr>
                      </m:fPr>
                      <m:num>
                        <m:r>
                          <a:rPr lang="en-US" b="0" i="1" smtClean="0">
                            <a:latin typeface="Cambria Math"/>
                          </a:rPr>
                          <m:t>27</m:t>
                        </m:r>
                      </m:num>
                      <m:den>
                        <m:r>
                          <a:rPr lang="en-US" b="0" i="1" smtClean="0">
                            <a:latin typeface="Cambria Math"/>
                          </a:rPr>
                          <m:t>125</m:t>
                        </m:r>
                      </m:den>
                    </m:f>
                  </m:oMath>
                </a14:m>
                <a:endParaRPr lang="en-US" b="0" dirty="0" smtClean="0"/>
              </a:p>
              <a:p>
                <a:r>
                  <a:rPr lang="en-US" b="0" dirty="0" smtClean="0"/>
                  <a:t>  </a:t>
                </a:r>
                <a14:m>
                  <m:oMath xmlns:m="http://schemas.openxmlformats.org/officeDocument/2006/math">
                    <m:r>
                      <a:rPr lang="en-US" b="0" i="1" smtClean="0">
                        <a:latin typeface="Cambria Math"/>
                      </a:rPr>
                      <m:t>27</m:t>
                    </m:r>
                    <m:sSup>
                      <m:sSupPr>
                        <m:ctrlPr>
                          <a:rPr lang="en-US" b="0" i="1" smtClean="0">
                            <a:latin typeface="Cambria Math"/>
                          </a:rPr>
                        </m:ctrlPr>
                      </m:sSupPr>
                      <m:e>
                        <m:r>
                          <a:rPr lang="en-US" b="0" i="1" smtClean="0">
                            <a:latin typeface="Cambria Math"/>
                          </a:rPr>
                          <m:t>𝑑</m:t>
                        </m:r>
                      </m:e>
                      <m:sup>
                        <m:r>
                          <a:rPr lang="en-US" b="0" i="1" smtClean="0">
                            <a:latin typeface="Cambria Math"/>
                          </a:rPr>
                          <m:t>3</m:t>
                        </m:r>
                      </m:sup>
                    </m:sSup>
                    <m:r>
                      <a:rPr lang="en-US" b="0" i="1" smtClean="0">
                        <a:latin typeface="Cambria Math"/>
                      </a:rPr>
                      <m:t>=216(125)</m:t>
                    </m:r>
                  </m:oMath>
                </a14:m>
                <a:endParaRPr lang="en-US" dirty="0" smtClean="0"/>
              </a:p>
              <a:p>
                <a:r>
                  <a:rPr lang="en-US" baseline="0" dirty="0" smtClean="0"/>
                  <a:t>  </a:t>
                </a:r>
                <a14:m>
                  <m:oMath xmlns:m="http://schemas.openxmlformats.org/officeDocument/2006/math">
                    <m:sSup>
                      <m:sSupPr>
                        <m:ctrlPr>
                          <a:rPr lang="en-US" b="0" i="1" baseline="0" smtClean="0">
                            <a:latin typeface="Cambria Math"/>
                          </a:rPr>
                        </m:ctrlPr>
                      </m:sSupPr>
                      <m:e>
                        <m:r>
                          <a:rPr lang="en-US" b="0" i="1" baseline="0" smtClean="0">
                            <a:latin typeface="Cambria Math"/>
                          </a:rPr>
                          <m:t>𝑑</m:t>
                        </m:r>
                      </m:e>
                      <m:sup>
                        <m:r>
                          <a:rPr lang="en-US" b="0" i="1" baseline="0" smtClean="0">
                            <a:latin typeface="Cambria Math"/>
                          </a:rPr>
                          <m:t>3</m:t>
                        </m:r>
                      </m:sup>
                    </m:sSup>
                    <m:r>
                      <a:rPr lang="en-US" b="0" i="1" baseline="0" smtClean="0">
                        <a:latin typeface="Cambria Math"/>
                      </a:rPr>
                      <m:t>=1000</m:t>
                    </m:r>
                  </m:oMath>
                </a14:m>
                <a:endParaRPr lang="en-US" b="0" baseline="0" dirty="0" smtClean="0"/>
              </a:p>
              <a:p>
                <a:r>
                  <a:rPr lang="en-US" dirty="0" smtClean="0"/>
                  <a:t>  volume of D</a:t>
                </a:r>
                <a:r>
                  <a:rPr lang="en-US" baseline="0" dirty="0" smtClean="0"/>
                  <a:t> is 1000</a:t>
                </a:r>
                <a:endParaRPr lang="en-US" dirty="0"/>
              </a:p>
            </p:txBody>
          </p:sp>
        </mc:Choice>
        <mc:Fallback xmlns="">
          <p:sp>
            <p:nvSpPr>
              <p:cNvPr id="3" name="Notes Placeholder 2"/>
              <p:cNvSpPr>
                <a:spLocks noGrp="1"/>
              </p:cNvSpPr>
              <p:nvPr>
                <p:ph type="body" idx="1"/>
              </p:nvPr>
            </p:nvSpPr>
            <p:spPr/>
            <p:txBody>
              <a:bodyPr/>
              <a:lstStyle/>
              <a:p>
                <a:r>
                  <a:rPr lang="en-US" dirty="0" smtClean="0"/>
                  <a:t>Areas: </a:t>
                </a:r>
                <a:r>
                  <a:rPr lang="en-US" b="0" i="0" smtClean="0">
                    <a:latin typeface="Cambria Math"/>
                  </a:rPr>
                  <a:t>54/150=𝑐^2/𝑑^2 </a:t>
                </a:r>
                <a:endParaRPr lang="en-US" b="0" dirty="0" smtClean="0"/>
              </a:p>
              <a:p>
                <a:r>
                  <a:rPr lang="en-US" b="0" dirty="0" smtClean="0"/>
                  <a:t>  </a:t>
                </a:r>
                <a:r>
                  <a:rPr lang="en-US" b="0" i="0" smtClean="0">
                    <a:latin typeface="Cambria Math"/>
                  </a:rPr>
                  <a:t>𝑐/𝑑=√54/√150=(3√6)/(5√6)=3/5</a:t>
                </a:r>
                <a:endParaRPr lang="en-US" b="0" dirty="0" smtClean="0"/>
              </a:p>
              <a:p>
                <a:endParaRPr lang="en-US" dirty="0" smtClean="0"/>
              </a:p>
              <a:p>
                <a:r>
                  <a:rPr lang="en-US" dirty="0" smtClean="0"/>
                  <a:t>Cube surface</a:t>
                </a:r>
                <a:r>
                  <a:rPr lang="en-US" baseline="0" dirty="0" smtClean="0"/>
                  <a:t> area: </a:t>
                </a:r>
                <a:r>
                  <a:rPr lang="en-US" b="0" i="0" baseline="0" smtClean="0">
                    <a:latin typeface="Cambria Math"/>
                  </a:rPr>
                  <a:t>𝑆=〖6𝑐〗^2</a:t>
                </a:r>
                <a:endParaRPr lang="en-US" b="0" baseline="0" dirty="0" smtClean="0"/>
              </a:p>
              <a:p>
                <a:r>
                  <a:rPr lang="en-US" dirty="0" smtClean="0"/>
                  <a:t>  </a:t>
                </a:r>
                <a:r>
                  <a:rPr lang="en-US" b="0" i="0" smtClean="0">
                    <a:latin typeface="Cambria Math"/>
                  </a:rPr>
                  <a:t>54=〖6𝑐〗^2</a:t>
                </a:r>
                <a:endParaRPr lang="en-US" dirty="0" smtClean="0"/>
              </a:p>
              <a:p>
                <a:r>
                  <a:rPr lang="en-US" dirty="0" smtClean="0"/>
                  <a:t>  </a:t>
                </a:r>
                <a:r>
                  <a:rPr lang="en-US" b="0" i="0" smtClean="0">
                    <a:latin typeface="Cambria Math"/>
                  </a:rPr>
                  <a:t>9=𝑐^2</a:t>
                </a:r>
                <a:endParaRPr lang="en-US" b="0" dirty="0" smtClean="0"/>
              </a:p>
              <a:p>
                <a:r>
                  <a:rPr lang="en-US" dirty="0" smtClean="0"/>
                  <a:t>  </a:t>
                </a:r>
                <a:r>
                  <a:rPr lang="en-US" b="0" i="0" smtClean="0">
                    <a:latin typeface="Cambria Math"/>
                  </a:rPr>
                  <a:t>𝑐=3</a:t>
                </a:r>
                <a:endParaRPr lang="en-US" b="0" dirty="0" smtClean="0"/>
              </a:p>
              <a:p>
                <a:endParaRPr lang="en-US" dirty="0" smtClean="0"/>
              </a:p>
              <a:p>
                <a:r>
                  <a:rPr lang="en-US" dirty="0" smtClean="0"/>
                  <a:t>Volumes: </a:t>
                </a:r>
                <a:r>
                  <a:rPr lang="en-US" b="0" i="0" smtClean="0">
                    <a:latin typeface="Cambria Math"/>
                  </a:rPr>
                  <a:t>𝑐^3/𝑑^3 =3^3/5^3 </a:t>
                </a:r>
                <a:endParaRPr lang="en-US" b="0" dirty="0" smtClean="0"/>
              </a:p>
              <a:p>
                <a:r>
                  <a:rPr lang="en-US" dirty="0" smtClean="0"/>
                  <a:t>  </a:t>
                </a:r>
                <a:r>
                  <a:rPr lang="en-US" b="0" i="0" smtClean="0">
                    <a:latin typeface="Cambria Math"/>
                  </a:rPr>
                  <a:t>3^3/𝑑^3 =3^3/5^3 </a:t>
                </a:r>
                <a:endParaRPr lang="en-US" b="0" dirty="0" smtClean="0"/>
              </a:p>
              <a:p>
                <a:r>
                  <a:rPr lang="en-US" dirty="0" smtClean="0"/>
                  <a:t>  </a:t>
                </a:r>
                <a:r>
                  <a:rPr lang="en-US" b="0" i="0" smtClean="0">
                    <a:latin typeface="Cambria Math"/>
                  </a:rPr>
                  <a:t>27/𝑑^3 =27/125</a:t>
                </a:r>
                <a:endParaRPr lang="en-US" b="0" dirty="0" smtClean="0"/>
              </a:p>
              <a:p>
                <a:r>
                  <a:rPr lang="en-US" b="0" dirty="0" smtClean="0"/>
                  <a:t>  </a:t>
                </a:r>
                <a:r>
                  <a:rPr lang="en-US" b="0" i="0" smtClean="0">
                    <a:latin typeface="Cambria Math"/>
                  </a:rPr>
                  <a:t>27𝑑^3=27(125)</a:t>
                </a:r>
                <a:endParaRPr lang="en-US" dirty="0" smtClean="0"/>
              </a:p>
              <a:p>
                <a:r>
                  <a:rPr lang="en-US" baseline="0" dirty="0" smtClean="0"/>
                  <a:t>  </a:t>
                </a:r>
                <a:r>
                  <a:rPr lang="en-US" b="0" i="0" baseline="0" smtClean="0">
                    <a:latin typeface="Cambria Math"/>
                  </a:rPr>
                  <a:t>𝑑^3=125</a:t>
                </a:r>
                <a:endParaRPr lang="en-US" b="0" baseline="0" dirty="0" smtClean="0"/>
              </a:p>
              <a:p>
                <a:r>
                  <a:rPr lang="en-US" dirty="0" smtClean="0"/>
                  <a:t>  volume of D</a:t>
                </a:r>
                <a:r>
                  <a:rPr lang="en-US" baseline="0" dirty="0" smtClean="0"/>
                  <a:t> is 125</a:t>
                </a:r>
                <a:endParaRPr lang="en-US" dirty="0"/>
              </a:p>
            </p:txBody>
          </p:sp>
        </mc:Fallback>
      </mc:AlternateContent>
      <p:sp>
        <p:nvSpPr>
          <p:cNvPr id="4" name="Slide Number Placeholder 3"/>
          <p:cNvSpPr>
            <a:spLocks noGrp="1"/>
          </p:cNvSpPr>
          <p:nvPr>
            <p:ph type="sldNum" sz="quarter" idx="10"/>
          </p:nvPr>
        </p:nvSpPr>
        <p:spPr/>
        <p:txBody>
          <a:bodyPr/>
          <a:lstStyle/>
          <a:p>
            <a:fld id="{530A5DD6-6495-4D40-A1D4-AE2DB3B95246}" type="slidenum">
              <a:rPr lang="en-US" smtClean="0"/>
              <a:t>49</a:t>
            </a:fld>
            <a:endParaRPr lang="en-US"/>
          </a:p>
        </p:txBody>
      </p:sp>
    </p:spTree>
    <p:extLst>
      <p:ext uri="{BB962C8B-B14F-4D97-AF65-F5344CB8AC3E}">
        <p14:creationId xmlns:p14="http://schemas.microsoft.com/office/powerpoint/2010/main" val="7601054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50</a:t>
            </a:fld>
            <a:endParaRPr lang="en-US"/>
          </a:p>
        </p:txBody>
      </p:sp>
    </p:spTree>
    <p:extLst>
      <p:ext uri="{BB962C8B-B14F-4D97-AF65-F5344CB8AC3E}">
        <p14:creationId xmlns:p14="http://schemas.microsoft.com/office/powerpoint/2010/main" val="4167900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6</a:t>
            </a:fld>
            <a:endParaRPr lang="en-US"/>
          </a:p>
        </p:txBody>
      </p:sp>
    </p:spTree>
    <p:extLst>
      <p:ext uri="{BB962C8B-B14F-4D97-AF65-F5344CB8AC3E}">
        <p14:creationId xmlns:p14="http://schemas.microsoft.com/office/powerpoint/2010/main" val="372298806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51</a:t>
            </a:fld>
            <a:endParaRPr lang="en-US"/>
          </a:p>
        </p:txBody>
      </p:sp>
    </p:spTree>
    <p:extLst>
      <p:ext uri="{BB962C8B-B14F-4D97-AF65-F5344CB8AC3E}">
        <p14:creationId xmlns:p14="http://schemas.microsoft.com/office/powerpoint/2010/main" val="3615887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dirty="0" smtClean="0"/>
              <a:t>Polyhedron;</a:t>
            </a:r>
            <a:r>
              <a:rPr lang="en-US" baseline="0" dirty="0" smtClean="0"/>
              <a:t> Square Pyramid; 5 faces, 5 vertices, 8 edges; convex</a:t>
            </a:r>
          </a:p>
          <a:p>
            <a:endParaRPr lang="en-US" baseline="0" dirty="0" smtClean="0"/>
          </a:p>
          <a:p>
            <a:r>
              <a:rPr lang="en-US" baseline="0" dirty="0" smtClean="0"/>
              <a:t>Not a Polyhedron</a:t>
            </a:r>
          </a:p>
          <a:p>
            <a:endParaRPr lang="en-US" baseline="0" dirty="0" smtClean="0"/>
          </a:p>
          <a:p>
            <a:r>
              <a:rPr lang="en-US" baseline="0" dirty="0" smtClean="0"/>
              <a:t>Polyhedron; Triangular Prism; 5 faces, 6 vertices, 9 edges; convex</a:t>
            </a:r>
          </a:p>
        </p:txBody>
      </p:sp>
      <p:sp>
        <p:nvSpPr>
          <p:cNvPr id="4" name="Slide Number Placeholder 3"/>
          <p:cNvSpPr>
            <a:spLocks noGrp="1"/>
          </p:cNvSpPr>
          <p:nvPr>
            <p:ph type="sldNum" sz="quarter" idx="10"/>
          </p:nvPr>
        </p:nvSpPr>
        <p:spPr/>
        <p:txBody>
          <a:bodyPr/>
          <a:lstStyle/>
          <a:p>
            <a:fld id="{530A5DD6-6495-4D40-A1D4-AE2DB3B95246}" type="slidenum">
              <a:rPr lang="en-US" smtClean="0"/>
              <a:t>7</a:t>
            </a:fld>
            <a:endParaRPr lang="en-US"/>
          </a:p>
        </p:txBody>
      </p:sp>
    </p:spTree>
    <p:extLst>
      <p:ext uri="{BB962C8B-B14F-4D97-AF65-F5344CB8AC3E}">
        <p14:creationId xmlns:p14="http://schemas.microsoft.com/office/powerpoint/2010/main" val="2042006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8</a:t>
            </a:fld>
            <a:endParaRPr lang="en-US"/>
          </a:p>
        </p:txBody>
      </p:sp>
    </p:spTree>
    <p:extLst>
      <p:ext uri="{BB962C8B-B14F-4D97-AF65-F5344CB8AC3E}">
        <p14:creationId xmlns:p14="http://schemas.microsoft.com/office/powerpoint/2010/main" val="4235522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0A5DD6-6495-4D40-A1D4-AE2DB3B95246}" type="slidenum">
              <a:rPr lang="en-US" smtClean="0"/>
              <a:t>9</a:t>
            </a:fld>
            <a:endParaRPr lang="en-US"/>
          </a:p>
        </p:txBody>
      </p:sp>
    </p:spTree>
    <p:extLst>
      <p:ext uri="{BB962C8B-B14F-4D97-AF65-F5344CB8AC3E}">
        <p14:creationId xmlns:p14="http://schemas.microsoft.com/office/powerpoint/2010/main" val="4240669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dirty="0" smtClean="0"/>
              <a:t>Triangle</a:t>
            </a:r>
          </a:p>
          <a:p>
            <a:endParaRPr lang="en-US" dirty="0" smtClean="0"/>
          </a:p>
          <a:p>
            <a:r>
              <a:rPr lang="en-US" dirty="0" smtClean="0"/>
              <a:t>Circle</a:t>
            </a:r>
          </a:p>
          <a:p>
            <a:endParaRPr lang="en-US" dirty="0" smtClean="0"/>
          </a:p>
          <a:p>
            <a:r>
              <a:rPr lang="en-US" dirty="0" smtClean="0"/>
              <a:t>Hexagon</a:t>
            </a:r>
          </a:p>
          <a:p>
            <a:endParaRPr lang="en-US" dirty="0"/>
          </a:p>
        </p:txBody>
      </p:sp>
      <p:sp>
        <p:nvSpPr>
          <p:cNvPr id="4" name="Slide Number Placeholder 3"/>
          <p:cNvSpPr>
            <a:spLocks noGrp="1"/>
          </p:cNvSpPr>
          <p:nvPr>
            <p:ph type="sldNum" sz="quarter" idx="10"/>
          </p:nvPr>
        </p:nvSpPr>
        <p:spPr/>
        <p:txBody>
          <a:bodyPr/>
          <a:lstStyle/>
          <a:p>
            <a:fld id="{530A5DD6-6495-4D40-A1D4-AE2DB3B95246}" type="slidenum">
              <a:rPr lang="en-US" smtClean="0"/>
              <a:t>10</a:t>
            </a:fld>
            <a:endParaRPr lang="en-US"/>
          </a:p>
        </p:txBody>
      </p:sp>
    </p:spTree>
    <p:extLst>
      <p:ext uri="{BB962C8B-B14F-4D97-AF65-F5344CB8AC3E}">
        <p14:creationId xmlns:p14="http://schemas.microsoft.com/office/powerpoint/2010/main" val="3200137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2857500"/>
            <a:ext cx="9144000" cy="2286000"/>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1428750"/>
            <a:ext cx="9144000" cy="1414463"/>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597819"/>
            <a:ext cx="7772400" cy="1031081"/>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defRPr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0289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A3844129-DCD1-424F-9273-28C7B2C4F2F5}"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D4817-B8FD-497D-AA32-3FF6D0702178}" type="slidenum">
              <a:rPr lang="en-US" smtClean="0"/>
              <a:t>‹#›</a:t>
            </a:fld>
            <a:endParaRPr lang="en-US"/>
          </a:p>
        </p:txBody>
      </p:sp>
      <p:sp>
        <p:nvSpPr>
          <p:cNvPr id="9" name="Rectangle 8"/>
          <p:cNvSpPr/>
          <p:nvPr userDrawn="1"/>
        </p:nvSpPr>
        <p:spPr>
          <a:xfrm>
            <a:off x="0" y="-14288"/>
            <a:ext cx="9144000" cy="1443038"/>
          </a:xfrm>
          <a:prstGeom prst="rect">
            <a:avLst/>
          </a:prstGeom>
          <a:solidFill>
            <a:schemeClr val="tx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55871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userDrawn="1"/>
        </p:nvSpPr>
        <p:spPr>
          <a:xfrm>
            <a:off x="0" y="1143000"/>
            <a:ext cx="9144000" cy="4000500"/>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143000"/>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defRPr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3844129-DCD1-424F-9273-28C7B2C4F2F5}"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9752879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userDrawn="1"/>
        </p:nvSpPr>
        <p:spPr>
          <a:xfrm>
            <a:off x="0" y="14287"/>
            <a:ext cx="6629400" cy="5129213"/>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6629400" y="14287"/>
            <a:ext cx="2514600" cy="5129213"/>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858000" y="228600"/>
            <a:ext cx="2057400" cy="4388644"/>
          </a:xfrm>
        </p:spPr>
        <p:txBody>
          <a:bodyPr vert="eaVer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defRPr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04800" y="228600"/>
            <a:ext cx="6019800" cy="4388644"/>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3844129-DCD1-424F-9273-28C7B2C4F2F5}"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268013070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00050"/>
            <a:ext cx="8229600" cy="8572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038600" cy="32265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32265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B79114E-8B62-4866-9E95-A03EC46632A6}" type="slidenum">
              <a:rPr lang="en-US"/>
              <a:pPr>
                <a:defRPr/>
              </a:pPr>
              <a:t>‹#›</a:t>
            </a:fld>
            <a:endParaRPr lang="en-US"/>
          </a:p>
        </p:txBody>
      </p:sp>
    </p:spTree>
    <p:extLst>
      <p:ext uri="{BB962C8B-B14F-4D97-AF65-F5344CB8AC3E}">
        <p14:creationId xmlns:p14="http://schemas.microsoft.com/office/powerpoint/2010/main" val="333337804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00050"/>
            <a:ext cx="8229600" cy="8572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371600"/>
            <a:ext cx="4038600" cy="32265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371601"/>
            <a:ext cx="4038600" cy="15561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042047"/>
            <a:ext cx="4038600" cy="15561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DCC80130-93AB-4AC3-BA12-AD202F86CD37}" type="slidenum">
              <a:rPr lang="en-US"/>
              <a:pPr>
                <a:defRPr/>
              </a:pPr>
              <a:t>‹#›</a:t>
            </a:fld>
            <a:endParaRPr lang="en-US"/>
          </a:p>
        </p:txBody>
      </p:sp>
    </p:spTree>
    <p:extLst>
      <p:ext uri="{BB962C8B-B14F-4D97-AF65-F5344CB8AC3E}">
        <p14:creationId xmlns:p14="http://schemas.microsoft.com/office/powerpoint/2010/main" val="674774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1143000"/>
            <a:ext cx="9144000" cy="4000500"/>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143000"/>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defRPr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3844129-DCD1-424F-9273-28C7B2C4F2F5}"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21114647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1971675"/>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1971675"/>
            <a:ext cx="9144000" cy="2600325"/>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0" y="4572000"/>
            <a:ext cx="9144000" cy="571500"/>
          </a:xfrm>
          <a:prstGeom prst="rect">
            <a:avLst/>
          </a:prstGeom>
          <a:solidFill>
            <a:schemeClr val="tx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3305176"/>
            <a:ext cx="7772400" cy="1021556"/>
          </a:xfrm>
        </p:spPr>
        <p:txBody>
          <a:bodyPr anchor="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lgn="l">
              <a:defRPr sz="4000"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A3844129-DCD1-424F-9273-28C7B2C4F2F5}"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3573321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userDrawn="1"/>
        </p:nvSpPr>
        <p:spPr>
          <a:xfrm>
            <a:off x="0" y="1143000"/>
            <a:ext cx="9144000" cy="4000500"/>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0"/>
            <a:ext cx="9144000" cy="1143000"/>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defRPr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228600" y="1257301"/>
            <a:ext cx="4267200" cy="3337322"/>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vl5pPr>
              <a:defRPr sz="26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57301"/>
            <a:ext cx="4191000" cy="3337322"/>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vl5pPr>
              <a:defRPr sz="2600">
                <a:solidFill>
                  <a:schemeClr val="bg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A3844129-DCD1-424F-9273-28C7B2C4F2F5}" type="datetimeFigureOut">
              <a:rPr lang="en-US" smtClean="0"/>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6448196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userDrawn="1"/>
        </p:nvSpPr>
        <p:spPr>
          <a:xfrm>
            <a:off x="0" y="1143000"/>
            <a:ext cx="9144000" cy="4000500"/>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0"/>
            <a:ext cx="9144000" cy="1143000"/>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defRPr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228600" y="1243012"/>
            <a:ext cx="4268788" cy="47982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228600" y="1722834"/>
            <a:ext cx="4268788" cy="296346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vl5pPr>
              <a:defRPr sz="2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6" y="1243012"/>
            <a:ext cx="4270375" cy="47982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6" y="1722834"/>
            <a:ext cx="4270375" cy="2963466"/>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vl5pPr>
              <a:defRPr sz="2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A3844129-DCD1-424F-9273-28C7B2C4F2F5}" type="datetimeFigureOut">
              <a:rPr lang="en-US" smtClean="0"/>
              <a:t>5/6/2014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143143451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userDrawn="1"/>
        </p:nvSpPr>
        <p:spPr>
          <a:xfrm>
            <a:off x="0" y="1143000"/>
            <a:ext cx="9144000" cy="4000500"/>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0" y="0"/>
            <a:ext cx="9144000" cy="1143000"/>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defRPr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A3844129-DCD1-424F-9273-28C7B2C4F2F5}" type="datetimeFigureOut">
              <a:rPr lang="en-US" smtClean="0"/>
              <a:t>5/6/2014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31517324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0" y="0"/>
            <a:ext cx="9144000" cy="5143500"/>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3844129-DCD1-424F-9273-28C7B2C4F2F5}" type="datetimeFigureOut">
              <a:rPr lang="en-US" smtClean="0"/>
              <a:t>5/6/2014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23308435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userDrawn="1"/>
        </p:nvSpPr>
        <p:spPr>
          <a:xfrm>
            <a:off x="3505200" y="0"/>
            <a:ext cx="5638800" cy="5143500"/>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0"/>
            <a:ext cx="3505200" cy="5143500"/>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204787"/>
            <a:ext cx="3008313" cy="871538"/>
          </a:xfrm>
        </p:spPr>
        <p:txBody>
          <a:bodyPr anchor="b">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lgn="l">
              <a:defRPr sz="2000"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33800" y="204788"/>
            <a:ext cx="5181600" cy="4389835"/>
          </a:xfrm>
        </p:spPr>
        <p:txBody>
          <a:bodyPr>
            <a:normAutofit/>
          </a:bodyPr>
          <a:lstStyle>
            <a:lvl1pPr>
              <a:defRPr sz="2600">
                <a:solidFill>
                  <a:schemeClr val="bg1"/>
                </a:solidFill>
              </a:defRPr>
            </a:lvl1pPr>
            <a:lvl2pPr>
              <a:defRPr sz="2600">
                <a:solidFill>
                  <a:schemeClr val="bg1"/>
                </a:solidFill>
              </a:defRPr>
            </a:lvl2pPr>
            <a:lvl3pPr>
              <a:defRPr sz="2600">
                <a:solidFill>
                  <a:schemeClr val="bg1"/>
                </a:solidFill>
              </a:defRPr>
            </a:lvl3pPr>
            <a:lvl4pPr>
              <a:defRPr sz="2600">
                <a:solidFill>
                  <a:schemeClr val="bg1"/>
                </a:solidFill>
              </a:defRPr>
            </a:lvl4pPr>
            <a:lvl5pPr>
              <a:defRPr sz="2600">
                <a:solidFill>
                  <a:schemeClr val="bg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228600"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844129-DCD1-424F-9273-28C7B2C4F2F5}" type="datetimeFigureOut">
              <a:rPr lang="en-US" smtClean="0"/>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27036070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userDrawn="1"/>
        </p:nvSpPr>
        <p:spPr>
          <a:xfrm>
            <a:off x="0" y="0"/>
            <a:ext cx="9144000" cy="3543300"/>
          </a:xfrm>
          <a:prstGeom prst="rect">
            <a:avLst/>
          </a:prstGeom>
          <a:solidFill>
            <a:schemeClr val="tx1"/>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3543300"/>
            <a:ext cx="9144000" cy="1585913"/>
          </a:xfrm>
          <a:prstGeom prst="rect">
            <a:avLst/>
          </a:prstGeom>
          <a:solidFill>
            <a:schemeClr val="accent2"/>
          </a:solidFill>
          <a:scene3d>
            <a:camera prst="orthographicFront"/>
            <a:lightRig rig="threePt" dir="t"/>
          </a:scene3d>
          <a:sp3d extrusionH="254000" prstMaterial="metal">
            <a:bevelT w="317500" h="317500"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3714750"/>
            <a:ext cx="8686800" cy="425054"/>
          </a:xfrm>
        </p:spPr>
        <p:txBody>
          <a:bodyPr anchor="b">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lgn="l">
              <a:defRPr sz="2000" b="1"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52400" y="171450"/>
            <a:ext cx="8763000" cy="32004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28600" y="4139803"/>
            <a:ext cx="86868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844129-DCD1-424F-9273-28C7B2C4F2F5}" type="datetimeFigureOut">
              <a:rPr lang="en-US" smtClean="0"/>
              <a:t>5/6/2014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AD4817-B8FD-497D-AA32-3FF6D0702178}" type="slidenum">
              <a:rPr lang="en-US" smtClean="0"/>
              <a:t>‹#›</a:t>
            </a:fld>
            <a:endParaRPr lang="en-US"/>
          </a:p>
        </p:txBody>
      </p:sp>
    </p:spTree>
    <p:extLst>
      <p:ext uri="{BB962C8B-B14F-4D97-AF65-F5344CB8AC3E}">
        <p14:creationId xmlns:p14="http://schemas.microsoft.com/office/powerpoint/2010/main" val="22948628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05978"/>
            <a:ext cx="8610600" cy="708422"/>
          </a:xfrm>
          <a:prstGeom prst="rect">
            <a:avLst/>
          </a:prstGeom>
        </p:spPr>
        <p:txBody>
          <a:bodyPr vert="horz" lIns="91440" tIns="45720" rIns="91440" bIns="45720" rtlCol="0" anchor="ct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1257301"/>
            <a:ext cx="8610600" cy="333732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3844129-DCD1-424F-9273-28C7B2C4F2F5}" type="datetimeFigureOut">
              <a:rPr lang="en-US" smtClean="0"/>
              <a:t>5/6/2014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AD4817-B8FD-497D-AA32-3FF6D0702178}" type="slidenum">
              <a:rPr lang="en-US" smtClean="0"/>
              <a:t>‹#›</a:t>
            </a:fld>
            <a:endParaRPr lang="en-US"/>
          </a:p>
        </p:txBody>
      </p:sp>
    </p:spTree>
    <p:extLst>
      <p:ext uri="{BB962C8B-B14F-4D97-AF65-F5344CB8AC3E}">
        <p14:creationId xmlns:p14="http://schemas.microsoft.com/office/powerpoint/2010/main" val="28124770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defTabSz="914400" rtl="0" eaLnBrk="1" latinLnBrk="0" hangingPunct="1">
        <a:spcBef>
          <a:spcPct val="0"/>
        </a:spcBef>
        <a:buNone/>
        <a:defRPr sz="4400" b="1" kern="1200" cap="all" spc="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defRPr>
      </a:lvl1pPr>
    </p:titleStyle>
    <p:bodyStyle>
      <a:lvl1pPr marL="342900" indent="-342900" algn="l" defTabSz="914400" rtl="0" eaLnBrk="1" latinLnBrk="0" hangingPunct="1">
        <a:spcBef>
          <a:spcPct val="20000"/>
        </a:spcBef>
        <a:buFont typeface="Wingdings 2" pitchFamily="18" charset="2"/>
        <a:buChar char=""/>
        <a:defRPr sz="2600" kern="1200">
          <a:solidFill>
            <a:schemeClr val="bg1"/>
          </a:solidFill>
          <a:latin typeface="+mn-lt"/>
          <a:ea typeface="+mn-ea"/>
          <a:cs typeface="+mn-cs"/>
        </a:defRPr>
      </a:lvl1pPr>
      <a:lvl2pPr marL="742950" indent="-285750" algn="l" defTabSz="914400" rtl="0" eaLnBrk="1" latinLnBrk="0" hangingPunct="1">
        <a:spcBef>
          <a:spcPct val="20000"/>
        </a:spcBef>
        <a:buFont typeface="Wingdings 2" pitchFamily="18" charset="2"/>
        <a:buChar char=""/>
        <a:defRPr sz="2600" kern="1200">
          <a:solidFill>
            <a:schemeClr val="bg1"/>
          </a:solidFill>
          <a:latin typeface="+mn-lt"/>
          <a:ea typeface="+mn-ea"/>
          <a:cs typeface="+mn-cs"/>
        </a:defRPr>
      </a:lvl2pPr>
      <a:lvl3pPr marL="1143000" indent="-228600" algn="l" defTabSz="914400" rtl="0" eaLnBrk="1" latinLnBrk="0" hangingPunct="1">
        <a:spcBef>
          <a:spcPct val="20000"/>
        </a:spcBef>
        <a:buFont typeface="Wingdings 2" pitchFamily="18" charset="2"/>
        <a:buChar char=""/>
        <a:defRPr sz="2600" kern="1200">
          <a:solidFill>
            <a:schemeClr val="bg1"/>
          </a:solidFill>
          <a:latin typeface="+mn-lt"/>
          <a:ea typeface="+mn-ea"/>
          <a:cs typeface="+mn-cs"/>
        </a:defRPr>
      </a:lvl3pPr>
      <a:lvl4pPr marL="1600200" indent="-228600" algn="l" defTabSz="914400" rtl="0" eaLnBrk="1" latinLnBrk="0" hangingPunct="1">
        <a:spcBef>
          <a:spcPct val="20000"/>
        </a:spcBef>
        <a:buFont typeface="Wingdings 2" pitchFamily="18" charset="2"/>
        <a:buChar char=""/>
        <a:defRPr sz="2600" kern="1200">
          <a:solidFill>
            <a:schemeClr val="bg1"/>
          </a:solidFill>
          <a:latin typeface="+mn-lt"/>
          <a:ea typeface="+mn-ea"/>
          <a:cs typeface="+mn-cs"/>
        </a:defRPr>
      </a:lvl4pPr>
      <a:lvl5pPr marL="2057400" indent="-228600" algn="l" defTabSz="914400" rtl="0" eaLnBrk="1" latinLnBrk="0" hangingPunct="1">
        <a:spcBef>
          <a:spcPct val="20000"/>
        </a:spcBef>
        <a:buFont typeface="Wingdings 2" pitchFamily="18" charset="2"/>
        <a:buChar char=""/>
        <a:defRPr sz="2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hyperlink" Target="Answers/Chapter%2012/Geometry%2012.1%20Answers.ppt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omework%20Quizzes/Chapter%2012/Geometry%2012.1%20Quiz.pptx"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hyperlink" Target="mailto:rwright@andrews.ed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Answers/Chapter%2012/Geometry%2012.2%20Answers.ppt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omework%20Quizzes/Chapter%2012/Geometry%2012.2%20Quiz.pptx"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Answers/Chapter%2012/Geometry%2012.3%20Answers.ppt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omework%20Quizzes/Chapter%2012/Geometry%2012.3%20Quiz.pptx"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Answers/Chapter%2012/Geometry%2012.4%20Answers.pptx"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omework%20Quizzes/Chapter%2012/Geometry%2012.4%20Quiz.pptx"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3" Type="http://schemas.openxmlformats.org/officeDocument/2006/relationships/hyperlink" Target="Answers/Chapter%2012/Geometry%2012.5%20Answers.ppt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omework%20Quizzes/Chapter%2012/Geometry%2012.5%20Quiz.pptx"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Answers/Chapter%2012/Geometry%2012.6%20Answers.pptx"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Homework%20Quizzes/Chapter%2012/Geometry%2012.6%20Quiz.pptx"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Answers/Chapter%2012/Geometry%2012.7%20Answers.pptx"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hyperlink" Target="Homework%20Quizzes/Chapter%2012/Geometry%2012.7%20Quiz.pptx"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Surface Area and Volume of Solids</a:t>
            </a:r>
            <a:endParaRPr lang="en-US" dirty="0"/>
          </a:p>
        </p:txBody>
      </p:sp>
      <p:sp>
        <p:nvSpPr>
          <p:cNvPr id="3" name="Subtitle 2"/>
          <p:cNvSpPr>
            <a:spLocks noGrp="1"/>
          </p:cNvSpPr>
          <p:nvPr>
            <p:ph type="subTitle" idx="1"/>
          </p:nvPr>
        </p:nvSpPr>
        <p:spPr/>
        <p:txBody>
          <a:bodyPr/>
          <a:lstStyle/>
          <a:p>
            <a:r>
              <a:rPr lang="en-US" dirty="0" smtClean="0"/>
              <a:t>Geometry</a:t>
            </a:r>
          </a:p>
          <a:p>
            <a:r>
              <a:rPr lang="en-US" dirty="0" smtClean="0"/>
              <a:t>Chapter 12</a:t>
            </a:r>
            <a:endParaRPr lang="en-US" dirty="0"/>
          </a:p>
        </p:txBody>
      </p:sp>
    </p:spTree>
    <p:extLst>
      <p:ext uri="{BB962C8B-B14F-4D97-AF65-F5344CB8AC3E}">
        <p14:creationId xmlns:p14="http://schemas.microsoft.com/office/powerpoint/2010/main" val="3830614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12.1 Explore Solids</a:t>
            </a:r>
            <a:endParaRPr lang="en-US" dirty="0"/>
          </a:p>
        </p:txBody>
      </p:sp>
      <p:sp>
        <p:nvSpPr>
          <p:cNvPr id="3" name="Content Placeholder 2"/>
          <p:cNvSpPr>
            <a:spLocks noGrp="1"/>
          </p:cNvSpPr>
          <p:nvPr>
            <p:ph idx="1"/>
          </p:nvPr>
        </p:nvSpPr>
        <p:spPr>
          <a:xfrm>
            <a:off x="228600" y="1257300"/>
            <a:ext cx="8610600" cy="3657600"/>
          </a:xfrm>
        </p:spPr>
        <p:txBody>
          <a:bodyPr>
            <a:normAutofit fontScale="92500" lnSpcReduction="20000"/>
          </a:bodyPr>
          <a:lstStyle/>
          <a:p>
            <a:r>
              <a:rPr lang="en-US" dirty="0" smtClean="0"/>
              <a:t>Find the number of faces, vertices, and edges of a regular dodecahedron.  Check with Euler’s Theorem.</a:t>
            </a:r>
          </a:p>
          <a:p>
            <a:endParaRPr lang="en-US" dirty="0"/>
          </a:p>
          <a:p>
            <a:r>
              <a:rPr lang="en-US" dirty="0" smtClean="0"/>
              <a:t>Describe the cross section.</a:t>
            </a:r>
          </a:p>
          <a:p>
            <a:endParaRPr lang="en-US" dirty="0" smtClean="0"/>
          </a:p>
          <a:p>
            <a:endParaRPr lang="en-US" dirty="0"/>
          </a:p>
          <a:p>
            <a:endParaRPr lang="en-US" dirty="0" smtClean="0"/>
          </a:p>
          <a:p>
            <a:endParaRPr lang="en-US" dirty="0"/>
          </a:p>
          <a:p>
            <a:endParaRPr lang="en-US" dirty="0" smtClean="0"/>
          </a:p>
          <a:p>
            <a:r>
              <a:rPr lang="en-US" i="1" dirty="0"/>
              <a:t>798 #2-40 even, 44-60 </a:t>
            </a:r>
            <a:r>
              <a:rPr lang="en-US" i="1" dirty="0" smtClean="0"/>
              <a:t>even = 29</a:t>
            </a:r>
            <a:endParaRPr lang="en-US" dirty="0"/>
          </a:p>
        </p:txBody>
      </p:sp>
      <p:pic>
        <p:nvPicPr>
          <p:cNvPr id="5122"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720" y="2628902"/>
            <a:ext cx="2748100" cy="1924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76600" y="2628901"/>
            <a:ext cx="2571368" cy="1571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90890" y="2190750"/>
            <a:ext cx="2953111" cy="2003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4535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fade">
                                      <p:cBhvr>
                                        <p:cTn id="15" dur="500"/>
                                        <p:tgtEl>
                                          <p:spTgt spid="51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123"/>
                                        </p:tgtEl>
                                        <p:attrNameLst>
                                          <p:attrName>style.visibility</p:attrName>
                                        </p:attrNameLst>
                                      </p:cBhvr>
                                      <p:to>
                                        <p:strVal val="visible"/>
                                      </p:to>
                                    </p:set>
                                    <p:animEffect transition="in" filter="fade">
                                      <p:cBhvr>
                                        <p:cTn id="20" dur="500"/>
                                        <p:tgtEl>
                                          <p:spTgt spid="512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124"/>
                                        </p:tgtEl>
                                        <p:attrNameLst>
                                          <p:attrName>style.visibility</p:attrName>
                                        </p:attrNameLst>
                                      </p:cBhvr>
                                      <p:to>
                                        <p:strVal val="visible"/>
                                      </p:to>
                                    </p:set>
                                    <p:animEffect transition="in" filter="fade">
                                      <p:cBhvr>
                                        <p:cTn id="25" dur="500"/>
                                        <p:tgtEl>
                                          <p:spTgt spid="5124"/>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12.1 Answers</a:t>
            </a:r>
            <a:endParaRPr lang="en-US" dirty="0" smtClean="0"/>
          </a:p>
          <a:p>
            <a:endParaRPr lang="en-US" dirty="0"/>
          </a:p>
          <a:p>
            <a:r>
              <a:rPr lang="en-US" dirty="0" smtClean="0">
                <a:hlinkClick r:id="rId4" action="ppaction://hlinkpres?slideindex=1&amp;slidetitle="/>
              </a:rPr>
              <a:t>12.1 Homework Quiz</a:t>
            </a:r>
            <a:endParaRPr lang="en-US" dirty="0"/>
          </a:p>
        </p:txBody>
      </p:sp>
    </p:spTree>
    <p:extLst>
      <p:ext uri="{BB962C8B-B14F-4D97-AF65-F5344CB8AC3E}">
        <p14:creationId xmlns:p14="http://schemas.microsoft.com/office/powerpoint/2010/main" val="22652847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US" dirty="0" smtClean="0"/>
              <a:t>12.2 Surface Area of Prisms and Cylinders</a:t>
            </a:r>
          </a:p>
        </p:txBody>
      </p:sp>
      <p:sp>
        <p:nvSpPr>
          <p:cNvPr id="22531" name="Rectangle 3"/>
          <p:cNvSpPr>
            <a:spLocks noGrp="1" noChangeArrowheads="1"/>
          </p:cNvSpPr>
          <p:nvPr>
            <p:ph type="body" idx="1"/>
          </p:nvPr>
        </p:nvSpPr>
        <p:spPr/>
        <p:txBody>
          <a:bodyPr/>
          <a:lstStyle/>
          <a:p>
            <a:pPr eaLnBrk="1" hangingPunct="1">
              <a:lnSpc>
                <a:spcPct val="90000"/>
              </a:lnSpc>
            </a:pPr>
            <a:r>
              <a:rPr lang="en-US" dirty="0" smtClean="0"/>
              <a:t>Surface area = sum of the areas of each surface of the solid</a:t>
            </a:r>
          </a:p>
          <a:p>
            <a:pPr lvl="1" eaLnBrk="1" hangingPunct="1">
              <a:lnSpc>
                <a:spcPct val="90000"/>
              </a:lnSpc>
            </a:pPr>
            <a:r>
              <a:rPr lang="en-US" dirty="0" smtClean="0"/>
              <a:t>In order to calculate surface area it is sometimes easier to draw all the surfaces</a:t>
            </a:r>
          </a:p>
        </p:txBody>
      </p:sp>
    </p:spTree>
    <p:extLst>
      <p:ext uri="{BB962C8B-B14F-4D97-AF65-F5344CB8AC3E}">
        <p14:creationId xmlns:p14="http://schemas.microsoft.com/office/powerpoint/2010/main" val="40750690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r>
              <a:rPr lang="en-US" dirty="0" smtClean="0"/>
              <a:t>12.2 Surface Area of Prisms and Cylinders</a:t>
            </a:r>
          </a:p>
        </p:txBody>
      </p:sp>
      <p:sp>
        <p:nvSpPr>
          <p:cNvPr id="24579" name="Rectangle 3"/>
          <p:cNvSpPr>
            <a:spLocks noGrp="1" noChangeArrowheads="1"/>
          </p:cNvSpPr>
          <p:nvPr>
            <p:ph sz="half" idx="1"/>
          </p:nvPr>
        </p:nvSpPr>
        <p:spPr/>
        <p:txBody>
          <a:bodyPr>
            <a:normAutofit fontScale="92500" lnSpcReduction="10000"/>
          </a:bodyPr>
          <a:lstStyle/>
          <a:p>
            <a:pPr eaLnBrk="1" hangingPunct="1">
              <a:lnSpc>
                <a:spcPct val="90000"/>
              </a:lnSpc>
              <a:buFont typeface="Wingdings" pitchFamily="2" charset="2"/>
              <a:buNone/>
            </a:pPr>
            <a:r>
              <a:rPr lang="en-US" dirty="0" smtClean="0"/>
              <a:t>Nets</a:t>
            </a:r>
          </a:p>
          <a:p>
            <a:pPr eaLnBrk="1" hangingPunct="1">
              <a:lnSpc>
                <a:spcPct val="90000"/>
              </a:lnSpc>
            </a:pPr>
            <a:r>
              <a:rPr lang="en-US" dirty="0" smtClean="0"/>
              <a:t>Imagine cutting the three dimensional figure along the edges and folding it out.</a:t>
            </a:r>
          </a:p>
          <a:p>
            <a:pPr eaLnBrk="1" hangingPunct="1">
              <a:lnSpc>
                <a:spcPct val="90000"/>
              </a:lnSpc>
            </a:pPr>
            <a:r>
              <a:rPr lang="en-US" dirty="0" smtClean="0"/>
              <a:t>Start by drawing one surface, then visualize unfolding the solid.</a:t>
            </a:r>
          </a:p>
          <a:p>
            <a:pPr eaLnBrk="1" hangingPunct="1">
              <a:lnSpc>
                <a:spcPct val="90000"/>
              </a:lnSpc>
            </a:pPr>
            <a:r>
              <a:rPr lang="en-US" dirty="0" smtClean="0"/>
              <a:t>To find the surface area, add up the area of each of the surfaces of the net.</a:t>
            </a:r>
          </a:p>
          <a:p>
            <a:pPr eaLnBrk="1" hangingPunct="1">
              <a:lnSpc>
                <a:spcPct val="90000"/>
              </a:lnSpc>
            </a:pPr>
            <a:endParaRPr lang="en-US" sz="2400" dirty="0" smtClean="0"/>
          </a:p>
        </p:txBody>
      </p:sp>
      <p:sp>
        <p:nvSpPr>
          <p:cNvPr id="12292" name="AutoShape 5"/>
          <p:cNvSpPr>
            <a:spLocks noChangeArrowheads="1"/>
          </p:cNvSpPr>
          <p:nvPr/>
        </p:nvSpPr>
        <p:spPr bwMode="auto">
          <a:xfrm>
            <a:off x="5334000" y="1543050"/>
            <a:ext cx="2057400" cy="742950"/>
          </a:xfrm>
          <a:prstGeom prst="cube">
            <a:avLst>
              <a:gd name="adj" fmla="val 25000"/>
            </a:avLst>
          </a:prstGeom>
          <a:solidFill>
            <a:schemeClr val="accent1"/>
          </a:solidFill>
          <a:ln w="38100">
            <a:solidFill>
              <a:schemeClr val="tx1"/>
            </a:solidFill>
            <a:miter lim="800000"/>
            <a:headEnd/>
            <a:tailEnd/>
          </a:ln>
        </p:spPr>
        <p:txBody>
          <a:bodyPr wrap="none" anchor="ctr"/>
          <a:lstStyle/>
          <a:p>
            <a:endParaRPr lang="en-US"/>
          </a:p>
        </p:txBody>
      </p:sp>
      <p:grpSp>
        <p:nvGrpSpPr>
          <p:cNvPr id="2" name="Group 13"/>
          <p:cNvGrpSpPr>
            <a:grpSpLocks/>
          </p:cNvGrpSpPr>
          <p:nvPr/>
        </p:nvGrpSpPr>
        <p:grpSpPr bwMode="auto">
          <a:xfrm>
            <a:off x="4572000" y="2457450"/>
            <a:ext cx="3352800" cy="2686050"/>
            <a:chOff x="2880" y="2064"/>
            <a:chExt cx="2112" cy="1920"/>
          </a:xfrm>
        </p:grpSpPr>
        <p:sp>
          <p:nvSpPr>
            <p:cNvPr id="12295" name="Rectangle 6"/>
            <p:cNvSpPr>
              <a:spLocks noChangeArrowheads="1"/>
            </p:cNvSpPr>
            <p:nvPr/>
          </p:nvSpPr>
          <p:spPr bwMode="auto">
            <a:xfrm>
              <a:off x="3360" y="2064"/>
              <a:ext cx="1152" cy="480"/>
            </a:xfrm>
            <a:prstGeom prst="rect">
              <a:avLst/>
            </a:prstGeom>
            <a:solidFill>
              <a:schemeClr val="accent1"/>
            </a:solidFill>
            <a:ln w="38100">
              <a:solidFill>
                <a:schemeClr val="tx1"/>
              </a:solidFill>
              <a:miter lim="800000"/>
              <a:headEnd/>
              <a:tailEnd/>
            </a:ln>
          </p:spPr>
          <p:txBody>
            <a:bodyPr wrap="none" anchor="ctr"/>
            <a:lstStyle/>
            <a:p>
              <a:endParaRPr lang="en-US"/>
            </a:p>
          </p:txBody>
        </p:sp>
        <p:sp>
          <p:nvSpPr>
            <p:cNvPr id="12296" name="Rectangle 7"/>
            <p:cNvSpPr>
              <a:spLocks noChangeArrowheads="1"/>
            </p:cNvSpPr>
            <p:nvPr/>
          </p:nvSpPr>
          <p:spPr bwMode="auto">
            <a:xfrm>
              <a:off x="3360" y="3504"/>
              <a:ext cx="1152" cy="480"/>
            </a:xfrm>
            <a:prstGeom prst="rect">
              <a:avLst/>
            </a:prstGeom>
            <a:solidFill>
              <a:schemeClr val="accent1"/>
            </a:solidFill>
            <a:ln w="38100">
              <a:solidFill>
                <a:schemeClr val="tx1"/>
              </a:solidFill>
              <a:miter lim="800000"/>
              <a:headEnd/>
              <a:tailEnd/>
            </a:ln>
          </p:spPr>
          <p:txBody>
            <a:bodyPr wrap="none" anchor="ctr"/>
            <a:lstStyle/>
            <a:p>
              <a:endParaRPr lang="en-US"/>
            </a:p>
          </p:txBody>
        </p:sp>
        <p:sp>
          <p:nvSpPr>
            <p:cNvPr id="12297" name="Rectangle 8"/>
            <p:cNvSpPr>
              <a:spLocks noChangeArrowheads="1"/>
            </p:cNvSpPr>
            <p:nvPr/>
          </p:nvSpPr>
          <p:spPr bwMode="auto">
            <a:xfrm>
              <a:off x="3360" y="3024"/>
              <a:ext cx="1152" cy="480"/>
            </a:xfrm>
            <a:prstGeom prst="rect">
              <a:avLst/>
            </a:prstGeom>
            <a:solidFill>
              <a:schemeClr val="accent1"/>
            </a:solidFill>
            <a:ln w="38100">
              <a:solidFill>
                <a:schemeClr val="tx1"/>
              </a:solidFill>
              <a:miter lim="800000"/>
              <a:headEnd/>
              <a:tailEnd/>
            </a:ln>
          </p:spPr>
          <p:txBody>
            <a:bodyPr wrap="none" anchor="ctr"/>
            <a:lstStyle/>
            <a:p>
              <a:endParaRPr lang="en-US"/>
            </a:p>
          </p:txBody>
        </p:sp>
        <p:sp>
          <p:nvSpPr>
            <p:cNvPr id="12298" name="Rectangle 9"/>
            <p:cNvSpPr>
              <a:spLocks noChangeArrowheads="1"/>
            </p:cNvSpPr>
            <p:nvPr/>
          </p:nvSpPr>
          <p:spPr bwMode="auto">
            <a:xfrm>
              <a:off x="3360" y="2544"/>
              <a:ext cx="1152" cy="480"/>
            </a:xfrm>
            <a:prstGeom prst="rect">
              <a:avLst/>
            </a:prstGeom>
            <a:solidFill>
              <a:schemeClr val="accent1"/>
            </a:solidFill>
            <a:ln w="38100">
              <a:solidFill>
                <a:schemeClr val="tx1"/>
              </a:solidFill>
              <a:miter lim="800000"/>
              <a:headEnd/>
              <a:tailEnd/>
            </a:ln>
          </p:spPr>
          <p:txBody>
            <a:bodyPr wrap="none" anchor="ctr"/>
            <a:lstStyle/>
            <a:p>
              <a:endParaRPr lang="en-US"/>
            </a:p>
          </p:txBody>
        </p:sp>
        <p:sp>
          <p:nvSpPr>
            <p:cNvPr id="12299" name="Rectangle 10"/>
            <p:cNvSpPr>
              <a:spLocks noChangeArrowheads="1"/>
            </p:cNvSpPr>
            <p:nvPr/>
          </p:nvSpPr>
          <p:spPr bwMode="auto">
            <a:xfrm>
              <a:off x="4512" y="2544"/>
              <a:ext cx="480" cy="480"/>
            </a:xfrm>
            <a:prstGeom prst="rect">
              <a:avLst/>
            </a:prstGeom>
            <a:solidFill>
              <a:schemeClr val="accent1"/>
            </a:solidFill>
            <a:ln w="38100">
              <a:solidFill>
                <a:schemeClr val="tx1"/>
              </a:solidFill>
              <a:miter lim="800000"/>
              <a:headEnd/>
              <a:tailEnd/>
            </a:ln>
          </p:spPr>
          <p:txBody>
            <a:bodyPr wrap="none" anchor="ctr"/>
            <a:lstStyle/>
            <a:p>
              <a:endParaRPr lang="en-US"/>
            </a:p>
          </p:txBody>
        </p:sp>
        <p:sp>
          <p:nvSpPr>
            <p:cNvPr id="12300" name="Rectangle 11"/>
            <p:cNvSpPr>
              <a:spLocks noChangeArrowheads="1"/>
            </p:cNvSpPr>
            <p:nvPr/>
          </p:nvSpPr>
          <p:spPr bwMode="auto">
            <a:xfrm>
              <a:off x="2880" y="2544"/>
              <a:ext cx="480" cy="480"/>
            </a:xfrm>
            <a:prstGeom prst="rect">
              <a:avLst/>
            </a:prstGeom>
            <a:solidFill>
              <a:schemeClr val="accent1"/>
            </a:solidFill>
            <a:ln w="38100">
              <a:solidFill>
                <a:schemeClr val="tx1"/>
              </a:solidFill>
              <a:miter lim="800000"/>
              <a:headEnd/>
              <a:tailEnd/>
            </a:ln>
          </p:spPr>
          <p:txBody>
            <a:bodyPr wrap="none" anchor="ctr"/>
            <a:lstStyle/>
            <a:p>
              <a:endParaRPr lang="en-US"/>
            </a:p>
          </p:txBody>
        </p:sp>
      </p:grpSp>
    </p:spTree>
    <p:extLst>
      <p:ext uri="{BB962C8B-B14F-4D97-AF65-F5344CB8AC3E}">
        <p14:creationId xmlns:p14="http://schemas.microsoft.com/office/powerpoint/2010/main" val="12013097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6"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80">
                                          <p:stCondLst>
                                            <p:cond delay="0"/>
                                          </p:stCondLst>
                                        </p:cTn>
                                        <p:tgtEl>
                                          <p:spTgt spid="2"/>
                                        </p:tgtEl>
                                      </p:cBhvr>
                                    </p:animEffect>
                                    <p:anim calcmode="lin" valueType="num">
                                      <p:cBhvr>
                                        <p:cTn id="20"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5" dur="26">
                                          <p:stCondLst>
                                            <p:cond delay="650"/>
                                          </p:stCondLst>
                                        </p:cTn>
                                        <p:tgtEl>
                                          <p:spTgt spid="2"/>
                                        </p:tgtEl>
                                      </p:cBhvr>
                                      <p:to x="100000" y="60000"/>
                                    </p:animScale>
                                    <p:animScale>
                                      <p:cBhvr>
                                        <p:cTn id="26" dur="166" decel="50000">
                                          <p:stCondLst>
                                            <p:cond delay="676"/>
                                          </p:stCondLst>
                                        </p:cTn>
                                        <p:tgtEl>
                                          <p:spTgt spid="2"/>
                                        </p:tgtEl>
                                      </p:cBhvr>
                                      <p:to x="100000" y="100000"/>
                                    </p:animScale>
                                    <p:animScale>
                                      <p:cBhvr>
                                        <p:cTn id="27" dur="26">
                                          <p:stCondLst>
                                            <p:cond delay="1312"/>
                                          </p:stCondLst>
                                        </p:cTn>
                                        <p:tgtEl>
                                          <p:spTgt spid="2"/>
                                        </p:tgtEl>
                                      </p:cBhvr>
                                      <p:to x="100000" y="80000"/>
                                    </p:animScale>
                                    <p:animScale>
                                      <p:cBhvr>
                                        <p:cTn id="28" dur="166" decel="50000">
                                          <p:stCondLst>
                                            <p:cond delay="1338"/>
                                          </p:stCondLst>
                                        </p:cTn>
                                        <p:tgtEl>
                                          <p:spTgt spid="2"/>
                                        </p:tgtEl>
                                      </p:cBhvr>
                                      <p:to x="100000" y="100000"/>
                                    </p:animScale>
                                    <p:animScale>
                                      <p:cBhvr>
                                        <p:cTn id="29" dur="26">
                                          <p:stCondLst>
                                            <p:cond delay="1642"/>
                                          </p:stCondLst>
                                        </p:cTn>
                                        <p:tgtEl>
                                          <p:spTgt spid="2"/>
                                        </p:tgtEl>
                                      </p:cBhvr>
                                      <p:to x="100000" y="90000"/>
                                    </p:animScale>
                                    <p:animScale>
                                      <p:cBhvr>
                                        <p:cTn id="30" dur="166" decel="50000">
                                          <p:stCondLst>
                                            <p:cond delay="1668"/>
                                          </p:stCondLst>
                                        </p:cTn>
                                        <p:tgtEl>
                                          <p:spTgt spid="2"/>
                                        </p:tgtEl>
                                      </p:cBhvr>
                                      <p:to x="100000" y="100000"/>
                                    </p:animScale>
                                    <p:animScale>
                                      <p:cBhvr>
                                        <p:cTn id="31" dur="26">
                                          <p:stCondLst>
                                            <p:cond delay="1808"/>
                                          </p:stCondLst>
                                        </p:cTn>
                                        <p:tgtEl>
                                          <p:spTgt spid="2"/>
                                        </p:tgtEl>
                                      </p:cBhvr>
                                      <p:to x="100000" y="95000"/>
                                    </p:animScale>
                                    <p:animScale>
                                      <p:cBhvr>
                                        <p:cTn id="32" dur="166" decel="50000">
                                          <p:stCondLst>
                                            <p:cond delay="1834"/>
                                          </p:stCondLst>
                                        </p:cTn>
                                        <p:tgtEl>
                                          <p:spTgt spid="2"/>
                                        </p:tgtEl>
                                      </p:cBhvr>
                                      <p:to x="100000" y="100000"/>
                                    </p:animScale>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Autofit/>
          </a:bodyPr>
          <a:lstStyle/>
          <a:p>
            <a:r>
              <a:rPr lang="en-US" sz="4000" dirty="0" smtClean="0"/>
              <a:t>12.2 Surface Area of Prisms and Cylinders</a:t>
            </a:r>
            <a:endParaRPr lang="en-US" dirty="0" smtClean="0"/>
          </a:p>
        </p:txBody>
      </p:sp>
      <p:pic>
        <p:nvPicPr>
          <p:cNvPr id="14340" name="Picture 5" descr="600px-Octagonal_prism"/>
          <p:cNvPicPr>
            <a:picLocks noGrp="1" noChangeAspect="1" noChangeArrowheads="1"/>
          </p:cNvPicPr>
          <p:nvPr>
            <p:ph sz="half" idx="1"/>
          </p:nvPr>
        </p:nvPicPr>
        <p:blipFill>
          <a:blip r:embed="rId3">
            <a:clrChange>
              <a:clrFrom>
                <a:srgbClr val="F9F9F9"/>
              </a:clrFrom>
              <a:clrTo>
                <a:srgbClr val="F9F9F9">
                  <a:alpha val="0"/>
                </a:srgbClr>
              </a:clrTo>
            </a:clrChange>
            <a:extLst>
              <a:ext uri="{28A0092B-C50C-407E-A947-70E740481C1C}">
                <a14:useLocalDpi xmlns:a14="http://schemas.microsoft.com/office/drawing/2010/main" val="0"/>
              </a:ext>
            </a:extLst>
          </a:blip>
          <a:stretch>
            <a:fillRect/>
          </a:stretch>
        </p:blipFill>
        <p:spPr>
          <a:xfrm>
            <a:off x="4724400" y="971550"/>
            <a:ext cx="4267200" cy="3543300"/>
          </a:xfrm>
          <a:noFill/>
        </p:spPr>
      </p:pic>
      <p:sp>
        <p:nvSpPr>
          <p:cNvPr id="28675" name="Rectangle 3"/>
          <p:cNvSpPr>
            <a:spLocks noGrp="1" noChangeArrowheads="1"/>
          </p:cNvSpPr>
          <p:nvPr>
            <p:ph sz="half" idx="2"/>
          </p:nvPr>
        </p:nvSpPr>
        <p:spPr>
          <a:xfrm>
            <a:off x="152400" y="1245988"/>
            <a:ext cx="4419600" cy="3668912"/>
          </a:xfrm>
        </p:spPr>
        <p:txBody>
          <a:bodyPr>
            <a:noAutofit/>
          </a:bodyPr>
          <a:lstStyle/>
          <a:p>
            <a:pPr eaLnBrk="1" hangingPunct="1">
              <a:lnSpc>
                <a:spcPct val="90000"/>
              </a:lnSpc>
              <a:buFont typeface="Wingdings" pitchFamily="2" charset="2"/>
              <a:buNone/>
            </a:pPr>
            <a:r>
              <a:rPr lang="en-US" sz="2000" dirty="0" smtClean="0"/>
              <a:t>Parts of a right prism</a:t>
            </a:r>
          </a:p>
          <a:p>
            <a:pPr eaLnBrk="1" hangingPunct="1">
              <a:lnSpc>
                <a:spcPct val="90000"/>
              </a:lnSpc>
            </a:pPr>
            <a:r>
              <a:rPr lang="en-US" sz="2000" dirty="0" smtClean="0"/>
              <a:t>Bases </a:t>
            </a:r>
            <a:r>
              <a:rPr lang="en-US" sz="2000" dirty="0" smtClean="0">
                <a:sym typeface="Wingdings" pitchFamily="2" charset="2"/>
              </a:rPr>
              <a:t></a:t>
            </a:r>
            <a:r>
              <a:rPr lang="en-US" sz="2000" dirty="0" smtClean="0"/>
              <a:t> parallel congruent surfaces (the ends)</a:t>
            </a:r>
          </a:p>
          <a:p>
            <a:pPr eaLnBrk="1" hangingPunct="1">
              <a:lnSpc>
                <a:spcPct val="90000"/>
              </a:lnSpc>
            </a:pPr>
            <a:r>
              <a:rPr lang="en-US" sz="2000" dirty="0" smtClean="0"/>
              <a:t>Lateral faces </a:t>
            </a:r>
            <a:r>
              <a:rPr lang="en-US" sz="2000" dirty="0" smtClean="0">
                <a:sym typeface="Wingdings" pitchFamily="2" charset="2"/>
              </a:rPr>
              <a:t></a:t>
            </a:r>
            <a:r>
              <a:rPr lang="en-US" sz="2000" dirty="0" smtClean="0"/>
              <a:t> the other faces (they are parallelograms)</a:t>
            </a:r>
          </a:p>
          <a:p>
            <a:pPr eaLnBrk="1" hangingPunct="1">
              <a:lnSpc>
                <a:spcPct val="90000"/>
              </a:lnSpc>
            </a:pPr>
            <a:r>
              <a:rPr lang="en-US" sz="2000" dirty="0" smtClean="0"/>
              <a:t>Lateral edges </a:t>
            </a:r>
            <a:r>
              <a:rPr lang="en-US" sz="2000" dirty="0" smtClean="0">
                <a:sym typeface="Wingdings" pitchFamily="2" charset="2"/>
              </a:rPr>
              <a:t></a:t>
            </a:r>
            <a:r>
              <a:rPr lang="en-US" sz="2000" dirty="0" smtClean="0"/>
              <a:t> intersections of the lateral faces (they are parallel)</a:t>
            </a:r>
          </a:p>
          <a:p>
            <a:pPr eaLnBrk="1" hangingPunct="1">
              <a:lnSpc>
                <a:spcPct val="90000"/>
              </a:lnSpc>
            </a:pPr>
            <a:r>
              <a:rPr lang="en-US" sz="2000" dirty="0" smtClean="0"/>
              <a:t>Altitude </a:t>
            </a:r>
            <a:r>
              <a:rPr lang="en-US" sz="2000" dirty="0" smtClean="0">
                <a:sym typeface="Wingdings" pitchFamily="2" charset="2"/>
              </a:rPr>
              <a:t></a:t>
            </a:r>
            <a:r>
              <a:rPr lang="en-US" sz="2000" dirty="0" smtClean="0"/>
              <a:t> segment perpendicular planes containing the two bases with an endpoint on each plane</a:t>
            </a:r>
          </a:p>
          <a:p>
            <a:pPr eaLnBrk="1" hangingPunct="1">
              <a:lnSpc>
                <a:spcPct val="90000"/>
              </a:lnSpc>
            </a:pPr>
            <a:r>
              <a:rPr lang="en-US" sz="2000" dirty="0" smtClean="0"/>
              <a:t>Height </a:t>
            </a:r>
            <a:r>
              <a:rPr lang="en-US" sz="2000" dirty="0" smtClean="0">
                <a:sym typeface="Wingdings" pitchFamily="2" charset="2"/>
              </a:rPr>
              <a:t></a:t>
            </a:r>
            <a:r>
              <a:rPr lang="en-US" sz="2000" dirty="0" smtClean="0"/>
              <a:t> length of the altitude</a:t>
            </a:r>
          </a:p>
        </p:txBody>
      </p:sp>
      <p:sp>
        <p:nvSpPr>
          <p:cNvPr id="28678" name="Text Box 6"/>
          <p:cNvSpPr txBox="1">
            <a:spLocks noChangeArrowheads="1"/>
          </p:cNvSpPr>
          <p:nvPr/>
        </p:nvSpPr>
        <p:spPr bwMode="auto">
          <a:xfrm>
            <a:off x="6267450" y="2286000"/>
            <a:ext cx="152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sz="2400" b="1" dirty="0">
                <a:latin typeface="+mn-lt"/>
              </a:rPr>
              <a:t>Base</a:t>
            </a:r>
          </a:p>
        </p:txBody>
      </p:sp>
      <p:sp>
        <p:nvSpPr>
          <p:cNvPr id="28679" name="Text Box 7"/>
          <p:cNvSpPr txBox="1">
            <a:spLocks noChangeArrowheads="1"/>
          </p:cNvSpPr>
          <p:nvPr/>
        </p:nvSpPr>
        <p:spPr bwMode="auto">
          <a:xfrm>
            <a:off x="5524500" y="3145951"/>
            <a:ext cx="1219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sz="2400" b="1" dirty="0">
                <a:latin typeface="+mn-lt"/>
              </a:rPr>
              <a:t>Lateral Face</a:t>
            </a:r>
          </a:p>
        </p:txBody>
      </p:sp>
      <p:sp>
        <p:nvSpPr>
          <p:cNvPr id="28682" name="Line 10"/>
          <p:cNvSpPr>
            <a:spLocks noChangeShapeType="1"/>
          </p:cNvSpPr>
          <p:nvPr/>
        </p:nvSpPr>
        <p:spPr bwMode="auto">
          <a:xfrm>
            <a:off x="7772400" y="2747665"/>
            <a:ext cx="0" cy="125283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7" name="Group 6"/>
          <p:cNvGrpSpPr/>
          <p:nvPr/>
        </p:nvGrpSpPr>
        <p:grpSpPr>
          <a:xfrm>
            <a:off x="5810250" y="3595047"/>
            <a:ext cx="1352550" cy="1631097"/>
            <a:chOff x="5810250" y="4793397"/>
            <a:chExt cx="1352550" cy="2174796"/>
          </a:xfrm>
        </p:grpSpPr>
        <p:sp>
          <p:nvSpPr>
            <p:cNvPr id="28681" name="Text Box 9"/>
            <p:cNvSpPr txBox="1">
              <a:spLocks noChangeArrowheads="1"/>
            </p:cNvSpPr>
            <p:nvPr/>
          </p:nvSpPr>
          <p:spPr bwMode="auto">
            <a:xfrm>
              <a:off x="5810250" y="5860197"/>
              <a:ext cx="12192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sz="2400" b="1" dirty="0">
                  <a:solidFill>
                    <a:schemeClr val="bg1"/>
                  </a:solidFill>
                  <a:latin typeface="+mn-lt"/>
                </a:rPr>
                <a:t>Lateral Edge</a:t>
              </a:r>
            </a:p>
          </p:txBody>
        </p:sp>
        <p:cxnSp>
          <p:nvCxnSpPr>
            <p:cNvPr id="3" name="Straight Arrow Connector 2"/>
            <p:cNvCxnSpPr>
              <a:stCxn id="28681" idx="0"/>
            </p:cNvCxnSpPr>
            <p:nvPr/>
          </p:nvCxnSpPr>
          <p:spPr>
            <a:xfrm flipV="1">
              <a:off x="6419850" y="4793397"/>
              <a:ext cx="742950" cy="106680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7543800" y="3380736"/>
            <a:ext cx="1257300" cy="1439777"/>
            <a:chOff x="7543800" y="4507647"/>
            <a:chExt cx="1257300" cy="1919703"/>
          </a:xfrm>
        </p:grpSpPr>
        <p:sp>
          <p:nvSpPr>
            <p:cNvPr id="28683" name="Text Box 11"/>
            <p:cNvSpPr txBox="1">
              <a:spLocks noChangeArrowheads="1"/>
            </p:cNvSpPr>
            <p:nvPr/>
          </p:nvSpPr>
          <p:spPr bwMode="auto">
            <a:xfrm>
              <a:off x="7543800" y="5811797"/>
              <a:ext cx="12573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sz="2400" b="1" dirty="0">
                  <a:solidFill>
                    <a:schemeClr val="bg1"/>
                  </a:solidFill>
                  <a:latin typeface="+mn-lt"/>
                </a:rPr>
                <a:t>Altitude</a:t>
              </a:r>
            </a:p>
          </p:txBody>
        </p:sp>
        <p:cxnSp>
          <p:nvCxnSpPr>
            <p:cNvPr id="32" name="Straight Arrow Connector 31"/>
            <p:cNvCxnSpPr>
              <a:stCxn id="28683" idx="0"/>
            </p:cNvCxnSpPr>
            <p:nvPr/>
          </p:nvCxnSpPr>
          <p:spPr>
            <a:xfrm flipH="1" flipV="1">
              <a:off x="7772400" y="4507647"/>
              <a:ext cx="400050" cy="1304150"/>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555929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28678"/>
                                        </p:tgtEl>
                                        <p:attrNameLst>
                                          <p:attrName>style.visibility</p:attrName>
                                        </p:attrNameLst>
                                      </p:cBhvr>
                                      <p:to>
                                        <p:strVal val="visible"/>
                                      </p:to>
                                    </p:set>
                                    <p:animEffect transition="in" filter="wipe(down)">
                                      <p:cBhvr>
                                        <p:cTn id="15" dur="580">
                                          <p:stCondLst>
                                            <p:cond delay="0"/>
                                          </p:stCondLst>
                                        </p:cTn>
                                        <p:tgtEl>
                                          <p:spTgt spid="28678"/>
                                        </p:tgtEl>
                                      </p:cBhvr>
                                    </p:animEffect>
                                    <p:anim calcmode="lin" valueType="num">
                                      <p:cBhvr>
                                        <p:cTn id="16" dur="1822" tmFilter="0,0; 0.14,0.36; 0.43,0.73; 0.71,0.91; 1.0,1.0">
                                          <p:stCondLst>
                                            <p:cond delay="0"/>
                                          </p:stCondLst>
                                        </p:cTn>
                                        <p:tgtEl>
                                          <p:spTgt spid="2867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867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867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867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8678"/>
                                        </p:tgtEl>
                                        <p:attrNameLst>
                                          <p:attrName>ppt_y</p:attrName>
                                        </p:attrNameLst>
                                      </p:cBhvr>
                                      <p:tavLst>
                                        <p:tav tm="0" fmla="#ppt_y-sin(pi*$)/81">
                                          <p:val>
                                            <p:fltVal val="0"/>
                                          </p:val>
                                        </p:tav>
                                        <p:tav tm="100000">
                                          <p:val>
                                            <p:fltVal val="1"/>
                                          </p:val>
                                        </p:tav>
                                      </p:tavLst>
                                    </p:anim>
                                    <p:animScale>
                                      <p:cBhvr>
                                        <p:cTn id="21" dur="26">
                                          <p:stCondLst>
                                            <p:cond delay="650"/>
                                          </p:stCondLst>
                                        </p:cTn>
                                        <p:tgtEl>
                                          <p:spTgt spid="28678"/>
                                        </p:tgtEl>
                                      </p:cBhvr>
                                      <p:to x="100000" y="60000"/>
                                    </p:animScale>
                                    <p:animScale>
                                      <p:cBhvr>
                                        <p:cTn id="22" dur="166" decel="50000">
                                          <p:stCondLst>
                                            <p:cond delay="676"/>
                                          </p:stCondLst>
                                        </p:cTn>
                                        <p:tgtEl>
                                          <p:spTgt spid="28678"/>
                                        </p:tgtEl>
                                      </p:cBhvr>
                                      <p:to x="100000" y="100000"/>
                                    </p:animScale>
                                    <p:animScale>
                                      <p:cBhvr>
                                        <p:cTn id="23" dur="26">
                                          <p:stCondLst>
                                            <p:cond delay="1312"/>
                                          </p:stCondLst>
                                        </p:cTn>
                                        <p:tgtEl>
                                          <p:spTgt spid="28678"/>
                                        </p:tgtEl>
                                      </p:cBhvr>
                                      <p:to x="100000" y="80000"/>
                                    </p:animScale>
                                    <p:animScale>
                                      <p:cBhvr>
                                        <p:cTn id="24" dur="166" decel="50000">
                                          <p:stCondLst>
                                            <p:cond delay="1338"/>
                                          </p:stCondLst>
                                        </p:cTn>
                                        <p:tgtEl>
                                          <p:spTgt spid="28678"/>
                                        </p:tgtEl>
                                      </p:cBhvr>
                                      <p:to x="100000" y="100000"/>
                                    </p:animScale>
                                    <p:animScale>
                                      <p:cBhvr>
                                        <p:cTn id="25" dur="26">
                                          <p:stCondLst>
                                            <p:cond delay="1642"/>
                                          </p:stCondLst>
                                        </p:cTn>
                                        <p:tgtEl>
                                          <p:spTgt spid="28678"/>
                                        </p:tgtEl>
                                      </p:cBhvr>
                                      <p:to x="100000" y="90000"/>
                                    </p:animScale>
                                    <p:animScale>
                                      <p:cBhvr>
                                        <p:cTn id="26" dur="166" decel="50000">
                                          <p:stCondLst>
                                            <p:cond delay="1668"/>
                                          </p:stCondLst>
                                        </p:cTn>
                                        <p:tgtEl>
                                          <p:spTgt spid="28678"/>
                                        </p:tgtEl>
                                      </p:cBhvr>
                                      <p:to x="100000" y="100000"/>
                                    </p:animScale>
                                    <p:animScale>
                                      <p:cBhvr>
                                        <p:cTn id="27" dur="26">
                                          <p:stCondLst>
                                            <p:cond delay="1808"/>
                                          </p:stCondLst>
                                        </p:cTn>
                                        <p:tgtEl>
                                          <p:spTgt spid="28678"/>
                                        </p:tgtEl>
                                      </p:cBhvr>
                                      <p:to x="100000" y="95000"/>
                                    </p:animScale>
                                    <p:animScale>
                                      <p:cBhvr>
                                        <p:cTn id="28" dur="166" decel="50000">
                                          <p:stCondLst>
                                            <p:cond delay="1834"/>
                                          </p:stCondLst>
                                        </p:cTn>
                                        <p:tgtEl>
                                          <p:spTgt spid="28678"/>
                                        </p:tgtEl>
                                      </p:cBhvr>
                                      <p:to x="100000" y="100000"/>
                                    </p:animScale>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8675">
                                            <p:txEl>
                                              <p:pRg st="2" end="2"/>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6" presetClass="entr" presetSubtype="0" fill="hold" grpId="0" nodeType="clickEffect">
                                  <p:stCondLst>
                                    <p:cond delay="0"/>
                                  </p:stCondLst>
                                  <p:childTnLst>
                                    <p:set>
                                      <p:cBhvr>
                                        <p:cTn id="36" dur="1" fill="hold">
                                          <p:stCondLst>
                                            <p:cond delay="0"/>
                                          </p:stCondLst>
                                        </p:cTn>
                                        <p:tgtEl>
                                          <p:spTgt spid="28679"/>
                                        </p:tgtEl>
                                        <p:attrNameLst>
                                          <p:attrName>style.visibility</p:attrName>
                                        </p:attrNameLst>
                                      </p:cBhvr>
                                      <p:to>
                                        <p:strVal val="visible"/>
                                      </p:to>
                                    </p:set>
                                    <p:animEffect transition="in" filter="wipe(down)">
                                      <p:cBhvr>
                                        <p:cTn id="37" dur="580">
                                          <p:stCondLst>
                                            <p:cond delay="0"/>
                                          </p:stCondLst>
                                        </p:cTn>
                                        <p:tgtEl>
                                          <p:spTgt spid="28679"/>
                                        </p:tgtEl>
                                      </p:cBhvr>
                                    </p:animEffect>
                                    <p:anim calcmode="lin" valueType="num">
                                      <p:cBhvr>
                                        <p:cTn id="38" dur="1822" tmFilter="0,0; 0.14,0.36; 0.43,0.73; 0.71,0.91; 1.0,1.0">
                                          <p:stCondLst>
                                            <p:cond delay="0"/>
                                          </p:stCondLst>
                                        </p:cTn>
                                        <p:tgtEl>
                                          <p:spTgt spid="28679"/>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28679"/>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28679"/>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28679"/>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28679"/>
                                        </p:tgtEl>
                                        <p:attrNameLst>
                                          <p:attrName>ppt_y</p:attrName>
                                        </p:attrNameLst>
                                      </p:cBhvr>
                                      <p:tavLst>
                                        <p:tav tm="0" fmla="#ppt_y-sin(pi*$)/81">
                                          <p:val>
                                            <p:fltVal val="0"/>
                                          </p:val>
                                        </p:tav>
                                        <p:tav tm="100000">
                                          <p:val>
                                            <p:fltVal val="1"/>
                                          </p:val>
                                        </p:tav>
                                      </p:tavLst>
                                    </p:anim>
                                    <p:animScale>
                                      <p:cBhvr>
                                        <p:cTn id="43" dur="26">
                                          <p:stCondLst>
                                            <p:cond delay="650"/>
                                          </p:stCondLst>
                                        </p:cTn>
                                        <p:tgtEl>
                                          <p:spTgt spid="28679"/>
                                        </p:tgtEl>
                                      </p:cBhvr>
                                      <p:to x="100000" y="60000"/>
                                    </p:animScale>
                                    <p:animScale>
                                      <p:cBhvr>
                                        <p:cTn id="44" dur="166" decel="50000">
                                          <p:stCondLst>
                                            <p:cond delay="676"/>
                                          </p:stCondLst>
                                        </p:cTn>
                                        <p:tgtEl>
                                          <p:spTgt spid="28679"/>
                                        </p:tgtEl>
                                      </p:cBhvr>
                                      <p:to x="100000" y="100000"/>
                                    </p:animScale>
                                    <p:animScale>
                                      <p:cBhvr>
                                        <p:cTn id="45" dur="26">
                                          <p:stCondLst>
                                            <p:cond delay="1312"/>
                                          </p:stCondLst>
                                        </p:cTn>
                                        <p:tgtEl>
                                          <p:spTgt spid="28679"/>
                                        </p:tgtEl>
                                      </p:cBhvr>
                                      <p:to x="100000" y="80000"/>
                                    </p:animScale>
                                    <p:animScale>
                                      <p:cBhvr>
                                        <p:cTn id="46" dur="166" decel="50000">
                                          <p:stCondLst>
                                            <p:cond delay="1338"/>
                                          </p:stCondLst>
                                        </p:cTn>
                                        <p:tgtEl>
                                          <p:spTgt spid="28679"/>
                                        </p:tgtEl>
                                      </p:cBhvr>
                                      <p:to x="100000" y="100000"/>
                                    </p:animScale>
                                    <p:animScale>
                                      <p:cBhvr>
                                        <p:cTn id="47" dur="26">
                                          <p:stCondLst>
                                            <p:cond delay="1642"/>
                                          </p:stCondLst>
                                        </p:cTn>
                                        <p:tgtEl>
                                          <p:spTgt spid="28679"/>
                                        </p:tgtEl>
                                      </p:cBhvr>
                                      <p:to x="100000" y="90000"/>
                                    </p:animScale>
                                    <p:animScale>
                                      <p:cBhvr>
                                        <p:cTn id="48" dur="166" decel="50000">
                                          <p:stCondLst>
                                            <p:cond delay="1668"/>
                                          </p:stCondLst>
                                        </p:cTn>
                                        <p:tgtEl>
                                          <p:spTgt spid="28679"/>
                                        </p:tgtEl>
                                      </p:cBhvr>
                                      <p:to x="100000" y="100000"/>
                                    </p:animScale>
                                    <p:animScale>
                                      <p:cBhvr>
                                        <p:cTn id="49" dur="26">
                                          <p:stCondLst>
                                            <p:cond delay="1808"/>
                                          </p:stCondLst>
                                        </p:cTn>
                                        <p:tgtEl>
                                          <p:spTgt spid="28679"/>
                                        </p:tgtEl>
                                      </p:cBhvr>
                                      <p:to x="100000" y="95000"/>
                                    </p:animScale>
                                    <p:animScale>
                                      <p:cBhvr>
                                        <p:cTn id="50" dur="166" decel="50000">
                                          <p:stCondLst>
                                            <p:cond delay="1834"/>
                                          </p:stCondLst>
                                        </p:cTn>
                                        <p:tgtEl>
                                          <p:spTgt spid="28679"/>
                                        </p:tgtEl>
                                      </p:cBhvr>
                                      <p:to x="100000" y="100000"/>
                                    </p:animScale>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675">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500"/>
                                        <p:tgtEl>
                                          <p:spTgt spid="7"/>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28675">
                                            <p:txEl>
                                              <p:pRg st="4" end="4"/>
                                            </p:txEl>
                                          </p:spTgt>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500"/>
                                        <p:tgtEl>
                                          <p:spTgt spid="8"/>
                                        </p:tgtEl>
                                      </p:cBhvr>
                                    </p:animEffect>
                                  </p:childTnLst>
                                </p:cTn>
                              </p:par>
                              <p:par>
                                <p:cTn id="69" presetID="26" presetClass="entr" presetSubtype="0" fill="hold" grpId="0" nodeType="withEffect">
                                  <p:stCondLst>
                                    <p:cond delay="0"/>
                                  </p:stCondLst>
                                  <p:childTnLst>
                                    <p:set>
                                      <p:cBhvr>
                                        <p:cTn id="70" dur="1" fill="hold">
                                          <p:stCondLst>
                                            <p:cond delay="0"/>
                                          </p:stCondLst>
                                        </p:cTn>
                                        <p:tgtEl>
                                          <p:spTgt spid="28682"/>
                                        </p:tgtEl>
                                        <p:attrNameLst>
                                          <p:attrName>style.visibility</p:attrName>
                                        </p:attrNameLst>
                                      </p:cBhvr>
                                      <p:to>
                                        <p:strVal val="visible"/>
                                      </p:to>
                                    </p:set>
                                    <p:animEffect transition="in" filter="wipe(down)">
                                      <p:cBhvr>
                                        <p:cTn id="71" dur="580">
                                          <p:stCondLst>
                                            <p:cond delay="0"/>
                                          </p:stCondLst>
                                        </p:cTn>
                                        <p:tgtEl>
                                          <p:spTgt spid="28682"/>
                                        </p:tgtEl>
                                      </p:cBhvr>
                                    </p:animEffect>
                                    <p:anim calcmode="lin" valueType="num">
                                      <p:cBhvr>
                                        <p:cTn id="72" dur="1822" tmFilter="0,0; 0.14,0.36; 0.43,0.73; 0.71,0.91; 1.0,1.0">
                                          <p:stCondLst>
                                            <p:cond delay="0"/>
                                          </p:stCondLst>
                                        </p:cTn>
                                        <p:tgtEl>
                                          <p:spTgt spid="28682"/>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28682"/>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28682"/>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28682"/>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28682"/>
                                        </p:tgtEl>
                                        <p:attrNameLst>
                                          <p:attrName>ppt_y</p:attrName>
                                        </p:attrNameLst>
                                      </p:cBhvr>
                                      <p:tavLst>
                                        <p:tav tm="0" fmla="#ppt_y-sin(pi*$)/81">
                                          <p:val>
                                            <p:fltVal val="0"/>
                                          </p:val>
                                        </p:tav>
                                        <p:tav tm="100000">
                                          <p:val>
                                            <p:fltVal val="1"/>
                                          </p:val>
                                        </p:tav>
                                      </p:tavLst>
                                    </p:anim>
                                    <p:animScale>
                                      <p:cBhvr>
                                        <p:cTn id="77" dur="26">
                                          <p:stCondLst>
                                            <p:cond delay="650"/>
                                          </p:stCondLst>
                                        </p:cTn>
                                        <p:tgtEl>
                                          <p:spTgt spid="28682"/>
                                        </p:tgtEl>
                                      </p:cBhvr>
                                      <p:to x="100000" y="60000"/>
                                    </p:animScale>
                                    <p:animScale>
                                      <p:cBhvr>
                                        <p:cTn id="78" dur="166" decel="50000">
                                          <p:stCondLst>
                                            <p:cond delay="676"/>
                                          </p:stCondLst>
                                        </p:cTn>
                                        <p:tgtEl>
                                          <p:spTgt spid="28682"/>
                                        </p:tgtEl>
                                      </p:cBhvr>
                                      <p:to x="100000" y="100000"/>
                                    </p:animScale>
                                    <p:animScale>
                                      <p:cBhvr>
                                        <p:cTn id="79" dur="26">
                                          <p:stCondLst>
                                            <p:cond delay="1312"/>
                                          </p:stCondLst>
                                        </p:cTn>
                                        <p:tgtEl>
                                          <p:spTgt spid="28682"/>
                                        </p:tgtEl>
                                      </p:cBhvr>
                                      <p:to x="100000" y="80000"/>
                                    </p:animScale>
                                    <p:animScale>
                                      <p:cBhvr>
                                        <p:cTn id="80" dur="166" decel="50000">
                                          <p:stCondLst>
                                            <p:cond delay="1338"/>
                                          </p:stCondLst>
                                        </p:cTn>
                                        <p:tgtEl>
                                          <p:spTgt spid="28682"/>
                                        </p:tgtEl>
                                      </p:cBhvr>
                                      <p:to x="100000" y="100000"/>
                                    </p:animScale>
                                    <p:animScale>
                                      <p:cBhvr>
                                        <p:cTn id="81" dur="26">
                                          <p:stCondLst>
                                            <p:cond delay="1642"/>
                                          </p:stCondLst>
                                        </p:cTn>
                                        <p:tgtEl>
                                          <p:spTgt spid="28682"/>
                                        </p:tgtEl>
                                      </p:cBhvr>
                                      <p:to x="100000" y="90000"/>
                                    </p:animScale>
                                    <p:animScale>
                                      <p:cBhvr>
                                        <p:cTn id="82" dur="166" decel="50000">
                                          <p:stCondLst>
                                            <p:cond delay="1668"/>
                                          </p:stCondLst>
                                        </p:cTn>
                                        <p:tgtEl>
                                          <p:spTgt spid="28682"/>
                                        </p:tgtEl>
                                      </p:cBhvr>
                                      <p:to x="100000" y="100000"/>
                                    </p:animScale>
                                    <p:animScale>
                                      <p:cBhvr>
                                        <p:cTn id="83" dur="26">
                                          <p:stCondLst>
                                            <p:cond delay="1808"/>
                                          </p:stCondLst>
                                        </p:cTn>
                                        <p:tgtEl>
                                          <p:spTgt spid="28682"/>
                                        </p:tgtEl>
                                      </p:cBhvr>
                                      <p:to x="100000" y="95000"/>
                                    </p:animScale>
                                    <p:animScale>
                                      <p:cBhvr>
                                        <p:cTn id="84" dur="166" decel="50000">
                                          <p:stCondLst>
                                            <p:cond delay="1834"/>
                                          </p:stCondLst>
                                        </p:cTn>
                                        <p:tgtEl>
                                          <p:spTgt spid="28682"/>
                                        </p:tgtEl>
                                      </p:cBhvr>
                                      <p:to x="100000" y="100000"/>
                                    </p:animScale>
                                  </p:childTnLst>
                                </p:cTn>
                              </p:par>
                            </p:childTnLst>
                          </p:cTn>
                        </p:par>
                      </p:childTnLst>
                    </p:cTn>
                  </p:par>
                  <p:par>
                    <p:cTn id="85" fill="hold" nodeType="clickPar">
                      <p:stCondLst>
                        <p:cond delay="indefinite"/>
                      </p:stCondLst>
                      <p:childTnLst>
                        <p:par>
                          <p:cTn id="86" fill="hold" nodeType="withGroup">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286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uiExpand="1" build="p"/>
      <p:bldP spid="28678" grpId="0" uiExpand="1"/>
      <p:bldP spid="28679" grpId="0" uiExpand="1"/>
      <p:bldP spid="28682" grpId="0" uiExpan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sz="half" idx="4294967295"/>
          </p:nvPr>
        </p:nvSpPr>
        <p:spPr>
          <a:xfrm>
            <a:off x="0" y="1371600"/>
            <a:ext cx="4038600" cy="3226594"/>
          </a:xfrm>
        </p:spPr>
        <p:txBody>
          <a:bodyPr>
            <a:normAutofit lnSpcReduction="10000"/>
          </a:bodyPr>
          <a:lstStyle/>
          <a:p>
            <a:pPr eaLnBrk="1" hangingPunct="1"/>
            <a:r>
              <a:rPr lang="en-US" sz="2800" dirty="0" smtClean="0"/>
              <a:t>Right prism </a:t>
            </a:r>
            <a:endParaRPr lang="en-US" sz="2800" dirty="0" smtClean="0">
              <a:sym typeface="Wingdings" pitchFamily="2" charset="2"/>
            </a:endParaRPr>
          </a:p>
          <a:p>
            <a:pPr lvl="1"/>
            <a:r>
              <a:rPr lang="en-US" sz="2800" dirty="0">
                <a:sym typeface="Wingdings" pitchFamily="2" charset="2"/>
              </a:rPr>
              <a:t>P</a:t>
            </a:r>
            <a:r>
              <a:rPr lang="en-US" sz="2800" dirty="0" smtClean="0"/>
              <a:t>rism where the lateral edges are altitudes</a:t>
            </a:r>
          </a:p>
          <a:p>
            <a:pPr eaLnBrk="1" hangingPunct="1"/>
            <a:r>
              <a:rPr lang="en-US" sz="2800" dirty="0" smtClean="0"/>
              <a:t>Oblique prism </a:t>
            </a:r>
            <a:endParaRPr lang="en-US" sz="2800" dirty="0" smtClean="0">
              <a:sym typeface="Wingdings" pitchFamily="2" charset="2"/>
            </a:endParaRPr>
          </a:p>
          <a:p>
            <a:pPr lvl="1"/>
            <a:r>
              <a:rPr lang="en-US" sz="2800" dirty="0">
                <a:sym typeface="Wingdings" pitchFamily="2" charset="2"/>
              </a:rPr>
              <a:t>P</a:t>
            </a:r>
            <a:r>
              <a:rPr lang="en-US" sz="2800" dirty="0" smtClean="0"/>
              <a:t>rism that isn’t a right prism</a:t>
            </a:r>
          </a:p>
          <a:p>
            <a:pPr eaLnBrk="1" hangingPunct="1"/>
            <a:endParaRPr lang="en-US" sz="2800" dirty="0" smtClean="0"/>
          </a:p>
        </p:txBody>
      </p:sp>
      <p:sp>
        <p:nvSpPr>
          <p:cNvPr id="15362" name="Rectangle 2"/>
          <p:cNvSpPr>
            <a:spLocks noGrp="1" noChangeArrowheads="1"/>
          </p:cNvSpPr>
          <p:nvPr>
            <p:ph type="title"/>
          </p:nvPr>
        </p:nvSpPr>
        <p:spPr/>
        <p:txBody>
          <a:bodyPr>
            <a:noAutofit/>
          </a:bodyPr>
          <a:lstStyle/>
          <a:p>
            <a:r>
              <a:rPr lang="en-US" sz="4000" dirty="0" smtClean="0"/>
              <a:t>12.2 Surface Area of Prisms and Cylinders</a:t>
            </a:r>
            <a:endParaRPr lang="en-US" dirty="0" smtClean="0"/>
          </a:p>
        </p:txBody>
      </p:sp>
      <p:pic>
        <p:nvPicPr>
          <p:cNvPr id="30734" name="Picture 14" descr="regularPrism"/>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a:xfrm>
            <a:off x="5905500" y="1200150"/>
            <a:ext cx="1905000" cy="1752600"/>
          </a:xfrm>
          <a:noFill/>
        </p:spPr>
      </p:pic>
      <p:pic>
        <p:nvPicPr>
          <p:cNvPr id="30735" name="Picture 15" descr="obliquePrism"/>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tretch>
            <a:fillRect/>
          </a:stretch>
        </p:blipFill>
        <p:spPr>
          <a:xfrm>
            <a:off x="5905500" y="2743200"/>
            <a:ext cx="1905000" cy="1657350"/>
          </a:xfrm>
          <a:noFill/>
        </p:spPr>
      </p:pic>
    </p:spTree>
    <p:extLst>
      <p:ext uri="{BB962C8B-B14F-4D97-AF65-F5344CB8AC3E}">
        <p14:creationId xmlns:p14="http://schemas.microsoft.com/office/powerpoint/2010/main" val="16546642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26" presetClass="entr" presetSubtype="0" fill="hold" nodeType="clickEffect">
                                  <p:stCondLst>
                                    <p:cond delay="0"/>
                                  </p:stCondLst>
                                  <p:childTnLst>
                                    <p:set>
                                      <p:cBhvr>
                                        <p:cTn id="12" dur="1" fill="hold">
                                          <p:stCondLst>
                                            <p:cond delay="0"/>
                                          </p:stCondLst>
                                        </p:cTn>
                                        <p:tgtEl>
                                          <p:spTgt spid="30734"/>
                                        </p:tgtEl>
                                        <p:attrNameLst>
                                          <p:attrName>style.visibility</p:attrName>
                                        </p:attrNameLst>
                                      </p:cBhvr>
                                      <p:to>
                                        <p:strVal val="visible"/>
                                      </p:to>
                                    </p:set>
                                    <p:animEffect transition="in" filter="wipe(down)">
                                      <p:cBhvr>
                                        <p:cTn id="13" dur="580">
                                          <p:stCondLst>
                                            <p:cond delay="0"/>
                                          </p:stCondLst>
                                        </p:cTn>
                                        <p:tgtEl>
                                          <p:spTgt spid="30734"/>
                                        </p:tgtEl>
                                      </p:cBhvr>
                                    </p:animEffect>
                                    <p:anim calcmode="lin" valueType="num">
                                      <p:cBhvr>
                                        <p:cTn id="14" dur="1822" tmFilter="0,0; 0.14,0.36; 0.43,0.73; 0.71,0.91; 1.0,1.0">
                                          <p:stCondLst>
                                            <p:cond delay="0"/>
                                          </p:stCondLst>
                                        </p:cTn>
                                        <p:tgtEl>
                                          <p:spTgt spid="30734"/>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0734"/>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0734"/>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0734"/>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0734"/>
                                        </p:tgtEl>
                                        <p:attrNameLst>
                                          <p:attrName>ppt_y</p:attrName>
                                        </p:attrNameLst>
                                      </p:cBhvr>
                                      <p:tavLst>
                                        <p:tav tm="0" fmla="#ppt_y-sin(pi*$)/81">
                                          <p:val>
                                            <p:fltVal val="0"/>
                                          </p:val>
                                        </p:tav>
                                        <p:tav tm="100000">
                                          <p:val>
                                            <p:fltVal val="1"/>
                                          </p:val>
                                        </p:tav>
                                      </p:tavLst>
                                    </p:anim>
                                    <p:animScale>
                                      <p:cBhvr>
                                        <p:cTn id="19" dur="26">
                                          <p:stCondLst>
                                            <p:cond delay="650"/>
                                          </p:stCondLst>
                                        </p:cTn>
                                        <p:tgtEl>
                                          <p:spTgt spid="30734"/>
                                        </p:tgtEl>
                                      </p:cBhvr>
                                      <p:to x="100000" y="60000"/>
                                    </p:animScale>
                                    <p:animScale>
                                      <p:cBhvr>
                                        <p:cTn id="20" dur="166" decel="50000">
                                          <p:stCondLst>
                                            <p:cond delay="676"/>
                                          </p:stCondLst>
                                        </p:cTn>
                                        <p:tgtEl>
                                          <p:spTgt spid="30734"/>
                                        </p:tgtEl>
                                      </p:cBhvr>
                                      <p:to x="100000" y="100000"/>
                                    </p:animScale>
                                    <p:animScale>
                                      <p:cBhvr>
                                        <p:cTn id="21" dur="26">
                                          <p:stCondLst>
                                            <p:cond delay="1312"/>
                                          </p:stCondLst>
                                        </p:cTn>
                                        <p:tgtEl>
                                          <p:spTgt spid="30734"/>
                                        </p:tgtEl>
                                      </p:cBhvr>
                                      <p:to x="100000" y="80000"/>
                                    </p:animScale>
                                    <p:animScale>
                                      <p:cBhvr>
                                        <p:cTn id="22" dur="166" decel="50000">
                                          <p:stCondLst>
                                            <p:cond delay="1338"/>
                                          </p:stCondLst>
                                        </p:cTn>
                                        <p:tgtEl>
                                          <p:spTgt spid="30734"/>
                                        </p:tgtEl>
                                      </p:cBhvr>
                                      <p:to x="100000" y="100000"/>
                                    </p:animScale>
                                    <p:animScale>
                                      <p:cBhvr>
                                        <p:cTn id="23" dur="26">
                                          <p:stCondLst>
                                            <p:cond delay="1642"/>
                                          </p:stCondLst>
                                        </p:cTn>
                                        <p:tgtEl>
                                          <p:spTgt spid="30734"/>
                                        </p:tgtEl>
                                      </p:cBhvr>
                                      <p:to x="100000" y="90000"/>
                                    </p:animScale>
                                    <p:animScale>
                                      <p:cBhvr>
                                        <p:cTn id="24" dur="166" decel="50000">
                                          <p:stCondLst>
                                            <p:cond delay="1668"/>
                                          </p:stCondLst>
                                        </p:cTn>
                                        <p:tgtEl>
                                          <p:spTgt spid="30734"/>
                                        </p:tgtEl>
                                      </p:cBhvr>
                                      <p:to x="100000" y="100000"/>
                                    </p:animScale>
                                    <p:animScale>
                                      <p:cBhvr>
                                        <p:cTn id="25" dur="26">
                                          <p:stCondLst>
                                            <p:cond delay="1808"/>
                                          </p:stCondLst>
                                        </p:cTn>
                                        <p:tgtEl>
                                          <p:spTgt spid="30734"/>
                                        </p:tgtEl>
                                      </p:cBhvr>
                                      <p:to x="100000" y="95000"/>
                                    </p:animScale>
                                    <p:animScale>
                                      <p:cBhvr>
                                        <p:cTn id="26" dur="166" decel="50000">
                                          <p:stCondLst>
                                            <p:cond delay="1834"/>
                                          </p:stCondLst>
                                        </p:cTn>
                                        <p:tgtEl>
                                          <p:spTgt spid="30734"/>
                                        </p:tgtEl>
                                      </p:cBhvr>
                                      <p:to x="100000" y="100000"/>
                                    </p:animScale>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723">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6" presetClass="entr" presetSubtype="0" fill="hold" nodeType="clickEffect">
                                  <p:stCondLst>
                                    <p:cond delay="0"/>
                                  </p:stCondLst>
                                  <p:childTnLst>
                                    <p:set>
                                      <p:cBhvr>
                                        <p:cTn id="36" dur="1" fill="hold">
                                          <p:stCondLst>
                                            <p:cond delay="0"/>
                                          </p:stCondLst>
                                        </p:cTn>
                                        <p:tgtEl>
                                          <p:spTgt spid="30735"/>
                                        </p:tgtEl>
                                        <p:attrNameLst>
                                          <p:attrName>style.visibility</p:attrName>
                                        </p:attrNameLst>
                                      </p:cBhvr>
                                      <p:to>
                                        <p:strVal val="visible"/>
                                      </p:to>
                                    </p:set>
                                    <p:animEffect transition="in" filter="wipe(down)">
                                      <p:cBhvr>
                                        <p:cTn id="37" dur="580">
                                          <p:stCondLst>
                                            <p:cond delay="0"/>
                                          </p:stCondLst>
                                        </p:cTn>
                                        <p:tgtEl>
                                          <p:spTgt spid="30735"/>
                                        </p:tgtEl>
                                      </p:cBhvr>
                                    </p:animEffect>
                                    <p:anim calcmode="lin" valueType="num">
                                      <p:cBhvr>
                                        <p:cTn id="38" dur="1822" tmFilter="0,0; 0.14,0.36; 0.43,0.73; 0.71,0.91; 1.0,1.0">
                                          <p:stCondLst>
                                            <p:cond delay="0"/>
                                          </p:stCondLst>
                                        </p:cTn>
                                        <p:tgtEl>
                                          <p:spTgt spid="30735"/>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30735"/>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30735"/>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30735"/>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30735"/>
                                        </p:tgtEl>
                                        <p:attrNameLst>
                                          <p:attrName>ppt_y</p:attrName>
                                        </p:attrNameLst>
                                      </p:cBhvr>
                                      <p:tavLst>
                                        <p:tav tm="0" fmla="#ppt_y-sin(pi*$)/81">
                                          <p:val>
                                            <p:fltVal val="0"/>
                                          </p:val>
                                        </p:tav>
                                        <p:tav tm="100000">
                                          <p:val>
                                            <p:fltVal val="1"/>
                                          </p:val>
                                        </p:tav>
                                      </p:tavLst>
                                    </p:anim>
                                    <p:animScale>
                                      <p:cBhvr>
                                        <p:cTn id="43" dur="26">
                                          <p:stCondLst>
                                            <p:cond delay="650"/>
                                          </p:stCondLst>
                                        </p:cTn>
                                        <p:tgtEl>
                                          <p:spTgt spid="30735"/>
                                        </p:tgtEl>
                                      </p:cBhvr>
                                      <p:to x="100000" y="60000"/>
                                    </p:animScale>
                                    <p:animScale>
                                      <p:cBhvr>
                                        <p:cTn id="44" dur="166" decel="50000">
                                          <p:stCondLst>
                                            <p:cond delay="676"/>
                                          </p:stCondLst>
                                        </p:cTn>
                                        <p:tgtEl>
                                          <p:spTgt spid="30735"/>
                                        </p:tgtEl>
                                      </p:cBhvr>
                                      <p:to x="100000" y="100000"/>
                                    </p:animScale>
                                    <p:animScale>
                                      <p:cBhvr>
                                        <p:cTn id="45" dur="26">
                                          <p:stCondLst>
                                            <p:cond delay="1312"/>
                                          </p:stCondLst>
                                        </p:cTn>
                                        <p:tgtEl>
                                          <p:spTgt spid="30735"/>
                                        </p:tgtEl>
                                      </p:cBhvr>
                                      <p:to x="100000" y="80000"/>
                                    </p:animScale>
                                    <p:animScale>
                                      <p:cBhvr>
                                        <p:cTn id="46" dur="166" decel="50000">
                                          <p:stCondLst>
                                            <p:cond delay="1338"/>
                                          </p:stCondLst>
                                        </p:cTn>
                                        <p:tgtEl>
                                          <p:spTgt spid="30735"/>
                                        </p:tgtEl>
                                      </p:cBhvr>
                                      <p:to x="100000" y="100000"/>
                                    </p:animScale>
                                    <p:animScale>
                                      <p:cBhvr>
                                        <p:cTn id="47" dur="26">
                                          <p:stCondLst>
                                            <p:cond delay="1642"/>
                                          </p:stCondLst>
                                        </p:cTn>
                                        <p:tgtEl>
                                          <p:spTgt spid="30735"/>
                                        </p:tgtEl>
                                      </p:cBhvr>
                                      <p:to x="100000" y="90000"/>
                                    </p:animScale>
                                    <p:animScale>
                                      <p:cBhvr>
                                        <p:cTn id="48" dur="166" decel="50000">
                                          <p:stCondLst>
                                            <p:cond delay="1668"/>
                                          </p:stCondLst>
                                        </p:cTn>
                                        <p:tgtEl>
                                          <p:spTgt spid="30735"/>
                                        </p:tgtEl>
                                      </p:cBhvr>
                                      <p:to x="100000" y="100000"/>
                                    </p:animScale>
                                    <p:animScale>
                                      <p:cBhvr>
                                        <p:cTn id="49" dur="26">
                                          <p:stCondLst>
                                            <p:cond delay="1808"/>
                                          </p:stCondLst>
                                        </p:cTn>
                                        <p:tgtEl>
                                          <p:spTgt spid="30735"/>
                                        </p:tgtEl>
                                      </p:cBhvr>
                                      <p:to x="100000" y="95000"/>
                                    </p:animScale>
                                    <p:animScale>
                                      <p:cBhvr>
                                        <p:cTn id="50" dur="166" decel="50000">
                                          <p:stCondLst>
                                            <p:cond delay="1834"/>
                                          </p:stCondLst>
                                        </p:cTn>
                                        <p:tgtEl>
                                          <p:spTgt spid="3073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Autofit/>
          </a:bodyPr>
          <a:lstStyle/>
          <a:p>
            <a:r>
              <a:rPr lang="en-US" sz="4000" dirty="0" smtClean="0"/>
              <a:t>12.2 Surface Area of Prisms and Cylinders</a:t>
            </a:r>
            <a:endParaRPr lang="en-US" dirty="0" smtClean="0"/>
          </a:p>
        </p:txBody>
      </p:sp>
      <p:sp>
        <p:nvSpPr>
          <p:cNvPr id="32771" name="Rectangle 3"/>
          <p:cNvSpPr>
            <a:spLocks noGrp="1" noChangeArrowheads="1"/>
          </p:cNvSpPr>
          <p:nvPr>
            <p:ph type="body" idx="1"/>
          </p:nvPr>
        </p:nvSpPr>
        <p:spPr/>
        <p:txBody>
          <a:bodyPr>
            <a:normAutofit lnSpcReduction="10000"/>
          </a:bodyPr>
          <a:lstStyle/>
          <a:p>
            <a:pPr eaLnBrk="1" hangingPunct="1">
              <a:buFont typeface="Wingdings" pitchFamily="2" charset="2"/>
              <a:buNone/>
            </a:pPr>
            <a:r>
              <a:rPr lang="en-US" dirty="0" smtClean="0"/>
              <a:t>Lateral Area (L) of Prisms</a:t>
            </a:r>
          </a:p>
          <a:p>
            <a:pPr eaLnBrk="1" hangingPunct="1"/>
            <a:r>
              <a:rPr lang="en-US" dirty="0" smtClean="0"/>
              <a:t>Area of the Lateral Faces</a:t>
            </a:r>
          </a:p>
          <a:p>
            <a:pPr eaLnBrk="1" hangingPunct="1"/>
            <a:endParaRPr lang="en-US" dirty="0" smtClean="0"/>
          </a:p>
          <a:p>
            <a:pPr eaLnBrk="1" hangingPunct="1"/>
            <a:r>
              <a:rPr lang="en-US" dirty="0" smtClean="0"/>
              <a:t>L = </a:t>
            </a:r>
            <a:r>
              <a:rPr lang="en-US" dirty="0" err="1" smtClean="0"/>
              <a:t>Ph</a:t>
            </a:r>
            <a:endParaRPr lang="en-US" dirty="0" smtClean="0"/>
          </a:p>
          <a:p>
            <a:pPr lvl="1" eaLnBrk="1" hangingPunct="1"/>
            <a:r>
              <a:rPr lang="en-US" dirty="0" smtClean="0"/>
              <a:t>L = Lateral Area</a:t>
            </a:r>
          </a:p>
          <a:p>
            <a:pPr lvl="1" eaLnBrk="1" hangingPunct="1"/>
            <a:r>
              <a:rPr lang="en-US" dirty="0" smtClean="0"/>
              <a:t>P = Perimeter of base</a:t>
            </a:r>
          </a:p>
          <a:p>
            <a:pPr lvl="1" eaLnBrk="1" hangingPunct="1"/>
            <a:r>
              <a:rPr lang="en-US" dirty="0" smtClean="0"/>
              <a:t>h = Height</a:t>
            </a:r>
          </a:p>
        </p:txBody>
      </p:sp>
    </p:spTree>
    <p:extLst>
      <p:ext uri="{BB962C8B-B14F-4D97-AF65-F5344CB8AC3E}">
        <p14:creationId xmlns:p14="http://schemas.microsoft.com/office/powerpoint/2010/main" val="22304556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771">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77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Autofit/>
          </a:bodyPr>
          <a:lstStyle/>
          <a:p>
            <a:r>
              <a:rPr lang="en-US" sz="4000" dirty="0" smtClean="0"/>
              <a:t>12.2 Surface Area of Prisms and Cylinders</a:t>
            </a:r>
            <a:endParaRPr lang="en-US" dirty="0" smtClean="0"/>
          </a:p>
        </p:txBody>
      </p:sp>
      <p:sp>
        <p:nvSpPr>
          <p:cNvPr id="34819" name="Rectangle 3"/>
          <p:cNvSpPr>
            <a:spLocks noGrp="1" noChangeArrowheads="1"/>
          </p:cNvSpPr>
          <p:nvPr>
            <p:ph type="body" idx="1"/>
          </p:nvPr>
        </p:nvSpPr>
        <p:spPr/>
        <p:txBody>
          <a:bodyPr/>
          <a:lstStyle/>
          <a:p>
            <a:pPr eaLnBrk="1" hangingPunct="1"/>
            <a:r>
              <a:rPr lang="en-US" dirty="0" smtClean="0"/>
              <a:t>Base Area (B)</a:t>
            </a:r>
          </a:p>
          <a:p>
            <a:pPr lvl="1" eaLnBrk="1" hangingPunct="1"/>
            <a:r>
              <a:rPr lang="en-US" dirty="0" smtClean="0"/>
              <a:t>In a prism, both bases are congruent, so you only need to find the area of one base and multiply by two</a:t>
            </a:r>
          </a:p>
          <a:p>
            <a:pPr eaLnBrk="1" hangingPunct="1"/>
            <a:endParaRPr lang="en-US" dirty="0" smtClean="0"/>
          </a:p>
        </p:txBody>
      </p:sp>
      <p:sp>
        <p:nvSpPr>
          <p:cNvPr id="12" name="TextBox 11"/>
          <p:cNvSpPr txBox="1"/>
          <p:nvPr/>
        </p:nvSpPr>
        <p:spPr>
          <a:xfrm>
            <a:off x="228600" y="2724150"/>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smtClean="0"/>
              <a:t>Surface Area of a Right Prism</a:t>
            </a:r>
          </a:p>
        </p:txBody>
      </p:sp>
      <mc:AlternateContent xmlns:mc="http://schemas.openxmlformats.org/markup-compatibility/2006" xmlns:a14="http://schemas.microsoft.com/office/drawing/2010/main">
        <mc:Choice Requires="a14">
          <p:sp>
            <p:nvSpPr>
              <p:cNvPr id="13" name="TextBox 12"/>
              <p:cNvSpPr txBox="1"/>
              <p:nvPr/>
            </p:nvSpPr>
            <p:spPr>
              <a:xfrm>
                <a:off x="228600" y="3260288"/>
                <a:ext cx="8686800" cy="129266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𝑆</m:t>
                      </m:r>
                      <m:r>
                        <a:rPr lang="en-US" sz="2600" b="0" i="1" smtClean="0">
                          <a:latin typeface="Cambria Math"/>
                        </a:rPr>
                        <m:t>=2</m:t>
                      </m:r>
                      <m:r>
                        <a:rPr lang="en-US" sz="2600" b="0" i="1" smtClean="0">
                          <a:latin typeface="Cambria Math"/>
                        </a:rPr>
                        <m:t>𝐵</m:t>
                      </m:r>
                      <m:r>
                        <a:rPr lang="en-US" sz="2600" b="0" i="1" smtClean="0">
                          <a:latin typeface="Cambria Math"/>
                        </a:rPr>
                        <m:t>+</m:t>
                      </m:r>
                      <m:r>
                        <a:rPr lang="en-US" sz="2600" b="0" i="1" smtClean="0">
                          <a:latin typeface="Cambria Math"/>
                        </a:rPr>
                        <m:t>𝑃h</m:t>
                      </m:r>
                    </m:oMath>
                  </m:oMathPara>
                </a14:m>
                <a:endParaRPr lang="en-US" sz="2600" b="0" dirty="0" smtClean="0"/>
              </a:p>
              <a:p>
                <a:r>
                  <a:rPr lang="en-US" sz="2600" dirty="0" smtClean="0"/>
                  <a:t>Where S = surface area, B = base area, P = </a:t>
                </a:r>
              </a:p>
              <a:p>
                <a:r>
                  <a:rPr lang="en-US" sz="2600" dirty="0" smtClean="0"/>
                  <a:t>perimeter of base, h = height of prism</a:t>
                </a:r>
                <a:endParaRPr lang="en-US" sz="2600" dirty="0"/>
              </a:p>
            </p:txBody>
          </p:sp>
        </mc:Choice>
        <mc:Fallback xmlns="">
          <p:sp>
            <p:nvSpPr>
              <p:cNvPr id="13" name="TextBox 12"/>
              <p:cNvSpPr txBox="1">
                <a:spLocks noRot="1" noChangeAspect="1" noMove="1" noResize="1" noEditPoints="1" noAdjustHandles="1" noChangeArrowheads="1" noChangeShapeType="1" noTextEdit="1"/>
              </p:cNvSpPr>
              <p:nvPr/>
            </p:nvSpPr>
            <p:spPr>
              <a:xfrm>
                <a:off x="228600" y="3260288"/>
                <a:ext cx="8686800" cy="1292662"/>
              </a:xfrm>
              <a:prstGeom prst="rect">
                <a:avLst/>
              </a:prstGeom>
              <a:blipFill rotWithShape="1">
                <a:blip r:embed="rId3"/>
                <a:stretch>
                  <a:fillRect/>
                </a:stretch>
              </a:blipFill>
            </p:spPr>
            <p:txBody>
              <a:bodyPr/>
              <a:lstStyle/>
              <a:p>
                <a:r>
                  <a:rPr lang="en-US">
                    <a:noFill/>
                  </a:rPr>
                  <a:t> </a:t>
                </a:r>
              </a:p>
            </p:txBody>
          </p:sp>
        </mc:Fallback>
      </mc:AlternateContent>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4700" y="3040109"/>
            <a:ext cx="1771650" cy="183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59199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81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6146"/>
                                        </p:tgtEl>
                                        <p:attrNameLst>
                                          <p:attrName>style.visibility</p:attrName>
                                        </p:attrNameLst>
                                      </p:cBhvr>
                                      <p:to>
                                        <p:strVal val="visible"/>
                                      </p:to>
                                    </p:set>
                                    <p:animEffect transition="in" filter="fade">
                                      <p:cBhvr>
                                        <p:cTn id="19"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12.2 Surface Area of Prisms and Cylinders</a:t>
            </a:r>
            <a:endParaRPr lang="en-US" dirty="0"/>
          </a:p>
        </p:txBody>
      </p:sp>
      <p:sp>
        <p:nvSpPr>
          <p:cNvPr id="3" name="Content Placeholder 2"/>
          <p:cNvSpPr>
            <a:spLocks noGrp="1"/>
          </p:cNvSpPr>
          <p:nvPr>
            <p:ph idx="1"/>
          </p:nvPr>
        </p:nvSpPr>
        <p:spPr/>
        <p:txBody>
          <a:bodyPr/>
          <a:lstStyle/>
          <a:p>
            <a:r>
              <a:rPr lang="en-US" dirty="0" smtClean="0"/>
              <a:t>Draw a net for a triangular prism.</a:t>
            </a:r>
          </a:p>
          <a:p>
            <a:endParaRPr lang="en-US" dirty="0"/>
          </a:p>
          <a:p>
            <a:endParaRPr lang="en-US" dirty="0" smtClean="0"/>
          </a:p>
          <a:p>
            <a:r>
              <a:rPr lang="en-US" dirty="0" smtClean="0"/>
              <a:t>Find the lateral area and surface area of a right rectangular prism with height 7 inches, length 3 inches, and width 4 inches.</a:t>
            </a:r>
            <a:endParaRPr lang="en-US" dirty="0"/>
          </a:p>
        </p:txBody>
      </p:sp>
    </p:spTree>
    <p:extLst>
      <p:ext uri="{BB962C8B-B14F-4D97-AF65-F5344CB8AC3E}">
        <p14:creationId xmlns:p14="http://schemas.microsoft.com/office/powerpoint/2010/main" val="300570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Autofit/>
          </a:bodyPr>
          <a:lstStyle/>
          <a:p>
            <a:r>
              <a:rPr lang="en-US" sz="4000" dirty="0" smtClean="0"/>
              <a:t>12.2 Surface Area of Prisms and Cylinders</a:t>
            </a:r>
            <a:endParaRPr lang="en-US" dirty="0" smtClean="0"/>
          </a:p>
        </p:txBody>
      </p:sp>
      <p:sp>
        <p:nvSpPr>
          <p:cNvPr id="37891" name="Rectangle 3"/>
          <p:cNvSpPr>
            <a:spLocks noGrp="1" noChangeArrowheads="1"/>
          </p:cNvSpPr>
          <p:nvPr>
            <p:ph type="body" idx="1"/>
          </p:nvPr>
        </p:nvSpPr>
        <p:spPr/>
        <p:txBody>
          <a:bodyPr/>
          <a:lstStyle/>
          <a:p>
            <a:pPr eaLnBrk="1" hangingPunct="1"/>
            <a:r>
              <a:rPr lang="en-US" sz="2800" dirty="0" smtClean="0"/>
              <a:t>Cylinders are the same as prisms except the bases are circles</a:t>
            </a:r>
          </a:p>
          <a:p>
            <a:pPr lvl="1" eaLnBrk="1" hangingPunct="1"/>
            <a:r>
              <a:rPr lang="en-US" sz="2400" dirty="0" smtClean="0"/>
              <a:t>Lateral Area = L = 2π</a:t>
            </a:r>
            <a:r>
              <a:rPr lang="en-US" sz="2400" dirty="0" err="1" smtClean="0"/>
              <a:t>rh</a:t>
            </a:r>
            <a:endParaRPr lang="en-US" sz="2400" dirty="0" smtClean="0"/>
          </a:p>
        </p:txBody>
      </p:sp>
      <p:sp>
        <p:nvSpPr>
          <p:cNvPr id="4" name="TextBox 3"/>
          <p:cNvSpPr txBox="1"/>
          <p:nvPr/>
        </p:nvSpPr>
        <p:spPr>
          <a:xfrm>
            <a:off x="209550" y="2662356"/>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smtClean="0"/>
              <a:t>Surface Area of a Right Cylinder</a:t>
            </a:r>
          </a:p>
        </p:txBody>
      </p:sp>
      <mc:AlternateContent xmlns:mc="http://schemas.openxmlformats.org/markup-compatibility/2006" xmlns:a14="http://schemas.microsoft.com/office/drawing/2010/main">
        <mc:Choice Requires="a14">
          <p:sp>
            <p:nvSpPr>
              <p:cNvPr id="5" name="TextBox 4"/>
              <p:cNvSpPr txBox="1"/>
              <p:nvPr/>
            </p:nvSpPr>
            <p:spPr>
              <a:xfrm>
                <a:off x="209550" y="3184088"/>
                <a:ext cx="8686800" cy="129266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𝑆</m:t>
                      </m:r>
                      <m:r>
                        <a:rPr lang="en-US" sz="2600" b="0" i="1" smtClean="0">
                          <a:latin typeface="Cambria Math"/>
                        </a:rPr>
                        <m:t>=2</m:t>
                      </m:r>
                      <m:r>
                        <a:rPr lang="en-US" sz="2600" b="0" i="1" smtClean="0">
                          <a:latin typeface="Cambria Math"/>
                        </a:rPr>
                        <m:t>𝜋</m:t>
                      </m:r>
                      <m:sSup>
                        <m:sSupPr>
                          <m:ctrlPr>
                            <a:rPr lang="en-US" sz="2600" b="0" i="1" smtClean="0">
                              <a:latin typeface="Cambria Math"/>
                            </a:rPr>
                          </m:ctrlPr>
                        </m:sSupPr>
                        <m:e>
                          <m:r>
                            <a:rPr lang="en-US" sz="2600" b="0" i="1" smtClean="0">
                              <a:latin typeface="Cambria Math"/>
                            </a:rPr>
                            <m:t>𝑟</m:t>
                          </m:r>
                        </m:e>
                        <m:sup>
                          <m:r>
                            <a:rPr lang="en-US" sz="2600" b="0" i="1" smtClean="0">
                              <a:latin typeface="Cambria Math"/>
                            </a:rPr>
                            <m:t>2</m:t>
                          </m:r>
                        </m:sup>
                      </m:sSup>
                      <m:r>
                        <a:rPr lang="en-US" sz="2600" b="0" i="1" smtClean="0">
                          <a:latin typeface="Cambria Math"/>
                        </a:rPr>
                        <m:t>+2</m:t>
                      </m:r>
                      <m:r>
                        <a:rPr lang="en-US" sz="2600" b="0" i="1" smtClean="0">
                          <a:latin typeface="Cambria Math"/>
                        </a:rPr>
                        <m:t>𝜋</m:t>
                      </m:r>
                      <m:r>
                        <a:rPr lang="en-US" sz="2600" b="0" i="1" smtClean="0">
                          <a:latin typeface="Cambria Math"/>
                        </a:rPr>
                        <m:t>𝑟h</m:t>
                      </m:r>
                    </m:oMath>
                  </m:oMathPara>
                </a14:m>
                <a:endParaRPr lang="en-US" sz="2600" b="0" dirty="0" smtClean="0"/>
              </a:p>
              <a:p>
                <a:r>
                  <a:rPr lang="en-US" sz="2600" dirty="0" smtClean="0"/>
                  <a:t>Where S = surface area, r = radius of base,</a:t>
                </a:r>
              </a:p>
              <a:p>
                <a:r>
                  <a:rPr lang="en-US" sz="2600" dirty="0" smtClean="0"/>
                  <a:t>h = height of prism</a:t>
                </a:r>
                <a:endParaRPr lang="en-US" sz="2600" dirty="0"/>
              </a:p>
            </p:txBody>
          </p:sp>
        </mc:Choice>
        <mc:Fallback xmlns="">
          <p:sp>
            <p:nvSpPr>
              <p:cNvPr id="5" name="TextBox 4"/>
              <p:cNvSpPr txBox="1">
                <a:spLocks noRot="1" noChangeAspect="1" noMove="1" noResize="1" noEditPoints="1" noAdjustHandles="1" noChangeArrowheads="1" noChangeShapeType="1" noTextEdit="1"/>
              </p:cNvSpPr>
              <p:nvPr/>
            </p:nvSpPr>
            <p:spPr>
              <a:xfrm>
                <a:off x="209550" y="3184088"/>
                <a:ext cx="8686800" cy="1292662"/>
              </a:xfrm>
              <a:prstGeom prst="rect">
                <a:avLst/>
              </a:prstGeom>
              <a:blipFill rotWithShape="1">
                <a:blip r:embed="rId3"/>
                <a:stretch>
                  <a:fillRect/>
                </a:stretch>
              </a:blipFill>
            </p:spPr>
            <p:txBody>
              <a:bodyPr/>
              <a:lstStyle/>
              <a:p>
                <a:r>
                  <a:rPr lang="en-US">
                    <a:noFill/>
                  </a:rPr>
                  <a:t> </a:t>
                </a:r>
              </a:p>
            </p:txBody>
          </p:sp>
        </mc:Fallback>
      </mc:AlternateContent>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2539358"/>
            <a:ext cx="2895600" cy="1885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26637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0"/>
                                  </p:stCondLst>
                                  <p:childTnLst>
                                    <p:set>
                                      <p:cBhvr>
                                        <p:cTn id="18" dur="1" fill="hold">
                                          <p:stCondLst>
                                            <p:cond delay="0"/>
                                          </p:stCondLst>
                                        </p:cTn>
                                        <p:tgtEl>
                                          <p:spTgt spid="7170"/>
                                        </p:tgtEl>
                                        <p:attrNameLst>
                                          <p:attrName>style.visibility</p:attrName>
                                        </p:attrNameLst>
                                      </p:cBhvr>
                                      <p:to>
                                        <p:strVal val="visible"/>
                                      </p:to>
                                    </p:set>
                                    <p:animEffect transition="in" filter="fade">
                                      <p:cBhvr>
                                        <p:cTn id="19"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This Slideshow was developed to accompany the textbook</a:t>
            </a:r>
          </a:p>
          <a:p>
            <a:pPr lvl="1"/>
            <a:r>
              <a:rPr lang="en-US" i="1" dirty="0" smtClean="0"/>
              <a:t>Larson Geometry</a:t>
            </a:r>
            <a:endParaRPr lang="en-US" i="1" dirty="0"/>
          </a:p>
          <a:p>
            <a:pPr lvl="1"/>
            <a:r>
              <a:rPr lang="en-US" i="1" dirty="0" smtClean="0"/>
              <a:t>By Larson</a:t>
            </a:r>
            <a:r>
              <a:rPr lang="en-US" i="1" dirty="0"/>
              <a:t>, R., Boswell, L., </a:t>
            </a:r>
            <a:r>
              <a:rPr lang="en-US" i="1" dirty="0" err="1"/>
              <a:t>Kanold</a:t>
            </a:r>
            <a:r>
              <a:rPr lang="en-US" i="1" dirty="0"/>
              <a:t>, T. D., &amp; Stiff, L. </a:t>
            </a:r>
            <a:endParaRPr lang="en-US" i="1" dirty="0" smtClean="0"/>
          </a:p>
          <a:p>
            <a:pPr lvl="1"/>
            <a:r>
              <a:rPr lang="en-US" i="1" dirty="0" smtClean="0"/>
              <a:t>2011 </a:t>
            </a:r>
            <a:r>
              <a:rPr lang="en-US" i="1" dirty="0"/>
              <a:t>Holt </a:t>
            </a:r>
            <a:r>
              <a:rPr lang="en-US" i="1" dirty="0" smtClean="0"/>
              <a:t>McDougal</a:t>
            </a:r>
          </a:p>
          <a:p>
            <a:r>
              <a:rPr lang="en-US" dirty="0"/>
              <a:t>Some examples and diagrams are taken from the textbook.</a:t>
            </a:r>
          </a:p>
          <a:p>
            <a:endParaRPr lang="en-US" i="1" dirty="0"/>
          </a:p>
          <a:p>
            <a:endParaRPr lang="en-US" dirty="0"/>
          </a:p>
        </p:txBody>
      </p:sp>
      <p:sp>
        <p:nvSpPr>
          <p:cNvPr id="4" name="Rectangle 3"/>
          <p:cNvSpPr/>
          <p:nvPr/>
        </p:nvSpPr>
        <p:spPr bwMode="auto">
          <a:xfrm>
            <a:off x="4800600" y="4149657"/>
            <a:ext cx="4343400" cy="99060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r>
              <a:rPr lang="en-US" dirty="0" smtClean="0"/>
              <a:t>Slides created by </a:t>
            </a:r>
          </a:p>
          <a:p>
            <a:r>
              <a:rPr lang="en-US" dirty="0" smtClean="0"/>
              <a:t>Richard Wright, Andrews Academy </a:t>
            </a:r>
          </a:p>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mic Sans MS" pitchFamily="66" charset="0"/>
                <a:hlinkClick r:id="rId2"/>
              </a:rPr>
              <a:t>rwright@andrews.edu</a:t>
            </a:r>
            <a:r>
              <a:rPr kumimoji="0" lang="en-US" sz="1800" b="0" i="0" u="none" strike="noStrike" cap="none" normalizeH="0" baseline="0" dirty="0" smtClean="0">
                <a:ln>
                  <a:noFill/>
                </a:ln>
                <a:solidFill>
                  <a:schemeClr val="tx1"/>
                </a:solidFill>
                <a:effectLst/>
                <a:latin typeface="Comic Sans MS" pitchFamily="66" charset="0"/>
              </a:rPr>
              <a:t> </a:t>
            </a:r>
          </a:p>
        </p:txBody>
      </p:sp>
    </p:spTree>
    <p:extLst>
      <p:ext uri="{BB962C8B-B14F-4D97-AF65-F5344CB8AC3E}">
        <p14:creationId xmlns:p14="http://schemas.microsoft.com/office/powerpoint/2010/main" val="409068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en-US" dirty="0" smtClean="0"/>
              <a:t>12.2 Surface Area of Prisms and Cylinders</a:t>
            </a:r>
          </a:p>
        </p:txBody>
      </p:sp>
      <p:sp>
        <p:nvSpPr>
          <p:cNvPr id="26627" name="Rectangle 3"/>
          <p:cNvSpPr>
            <a:spLocks noGrp="1" noChangeArrowheads="1"/>
          </p:cNvSpPr>
          <p:nvPr>
            <p:ph type="body" idx="1"/>
          </p:nvPr>
        </p:nvSpPr>
        <p:spPr>
          <a:xfrm>
            <a:off x="228600" y="1257300"/>
            <a:ext cx="8610600" cy="3657600"/>
          </a:xfrm>
        </p:spPr>
        <p:txBody>
          <a:bodyPr>
            <a:normAutofit fontScale="92500"/>
          </a:bodyPr>
          <a:lstStyle/>
          <a:p>
            <a:pPr marL="342900" lvl="1" indent="-342900">
              <a:buFont typeface="Wingdings 2" pitchFamily="18" charset="2"/>
              <a:buChar char=""/>
            </a:pPr>
            <a:r>
              <a:rPr lang="en-US" dirty="0" smtClean="0"/>
              <a:t>The surface area of a right cylinder is 100 cm</a:t>
            </a:r>
            <a:r>
              <a:rPr lang="en-US" baseline="30000" dirty="0" smtClean="0"/>
              <a:t>2</a:t>
            </a:r>
            <a:r>
              <a:rPr lang="en-US" dirty="0" smtClean="0"/>
              <a:t>.  If the height is 5 cm, find the radius of the base.</a:t>
            </a:r>
          </a:p>
          <a:p>
            <a:pPr eaLnBrk="1" hangingPunct="1"/>
            <a:endParaRPr lang="en-US" dirty="0" smtClean="0"/>
          </a:p>
          <a:p>
            <a:pPr eaLnBrk="1" hangingPunct="1"/>
            <a:endParaRPr lang="en-US" dirty="0"/>
          </a:p>
          <a:p>
            <a:pPr eaLnBrk="1" hangingPunct="1"/>
            <a:r>
              <a:rPr lang="en-US" dirty="0" smtClean="0"/>
              <a:t>Example: Draw a net for the cylinder and find its surface area.</a:t>
            </a:r>
          </a:p>
          <a:p>
            <a:pPr eaLnBrk="1" hangingPunct="1"/>
            <a:endParaRPr lang="en-US" dirty="0"/>
          </a:p>
          <a:p>
            <a:pPr eaLnBrk="1" hangingPunct="1"/>
            <a:endParaRPr lang="en-US" dirty="0" smtClean="0"/>
          </a:p>
          <a:p>
            <a:r>
              <a:rPr lang="en-US" i="1" dirty="0"/>
              <a:t>806 #2-28 even, 31-37 </a:t>
            </a:r>
            <a:r>
              <a:rPr lang="en-US" i="1" dirty="0" smtClean="0"/>
              <a:t>all = 21</a:t>
            </a:r>
            <a:endParaRPr lang="en-US" dirty="0" smtClean="0"/>
          </a:p>
        </p:txBody>
      </p:sp>
      <p:grpSp>
        <p:nvGrpSpPr>
          <p:cNvPr id="13316" name="Group 8"/>
          <p:cNvGrpSpPr>
            <a:grpSpLocks/>
          </p:cNvGrpSpPr>
          <p:nvPr/>
        </p:nvGrpSpPr>
        <p:grpSpPr bwMode="auto">
          <a:xfrm>
            <a:off x="6781800" y="3303985"/>
            <a:ext cx="1524000" cy="1360885"/>
            <a:chOff x="2832" y="1881"/>
            <a:chExt cx="960" cy="1143"/>
          </a:xfrm>
        </p:grpSpPr>
        <p:sp>
          <p:nvSpPr>
            <p:cNvPr id="13317" name="AutoShape 4"/>
            <p:cNvSpPr>
              <a:spLocks noChangeArrowheads="1"/>
            </p:cNvSpPr>
            <p:nvPr/>
          </p:nvSpPr>
          <p:spPr bwMode="auto">
            <a:xfrm>
              <a:off x="2832" y="1920"/>
              <a:ext cx="960" cy="1104"/>
            </a:xfrm>
            <a:prstGeom prst="can">
              <a:avLst>
                <a:gd name="adj" fmla="val 28750"/>
              </a:avLst>
            </a:prstGeom>
            <a:solidFill>
              <a:schemeClr val="accent1"/>
            </a:solidFill>
            <a:ln w="38100">
              <a:solidFill>
                <a:schemeClr val="tx1"/>
              </a:solidFill>
              <a:round/>
              <a:headEnd/>
              <a:tailEnd/>
            </a:ln>
          </p:spPr>
          <p:txBody>
            <a:bodyPr wrap="none" anchor="ctr"/>
            <a:lstStyle/>
            <a:p>
              <a:endParaRPr lang="en-US"/>
            </a:p>
          </p:txBody>
        </p:sp>
        <p:sp>
          <p:nvSpPr>
            <p:cNvPr id="13318" name="Line 5"/>
            <p:cNvSpPr>
              <a:spLocks noChangeShapeType="1"/>
            </p:cNvSpPr>
            <p:nvPr/>
          </p:nvSpPr>
          <p:spPr bwMode="auto">
            <a:xfrm>
              <a:off x="3312" y="2064"/>
              <a:ext cx="48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19" name="Text Box 6"/>
            <p:cNvSpPr txBox="1">
              <a:spLocks noChangeArrowheads="1"/>
            </p:cNvSpPr>
            <p:nvPr/>
          </p:nvSpPr>
          <p:spPr bwMode="auto">
            <a:xfrm>
              <a:off x="2832" y="2304"/>
              <a:ext cx="24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sz="2400"/>
                <a:t>5</a:t>
              </a:r>
            </a:p>
          </p:txBody>
        </p:sp>
        <p:sp>
          <p:nvSpPr>
            <p:cNvPr id="13320" name="Text Box 7"/>
            <p:cNvSpPr txBox="1">
              <a:spLocks noChangeArrowheads="1"/>
            </p:cNvSpPr>
            <p:nvPr/>
          </p:nvSpPr>
          <p:spPr bwMode="auto">
            <a:xfrm>
              <a:off x="3084" y="1881"/>
              <a:ext cx="336"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0"/>
                </a:spcBef>
                <a:spcAft>
                  <a:spcPct val="0"/>
                </a:spcAft>
                <a:defRPr>
                  <a:solidFill>
                    <a:schemeClr val="tx1"/>
                  </a:solidFill>
                  <a:latin typeface="Times New Roman" pitchFamily="18" charset="0"/>
                </a:defRPr>
              </a:lvl6pPr>
              <a:lvl7pPr marL="2971800" indent="-228600" eaLnBrk="0" fontAlgn="base" hangingPunct="0">
                <a:spcBef>
                  <a:spcPct val="0"/>
                </a:spcBef>
                <a:spcAft>
                  <a:spcPct val="0"/>
                </a:spcAft>
                <a:defRPr>
                  <a:solidFill>
                    <a:schemeClr val="tx1"/>
                  </a:solidFill>
                  <a:latin typeface="Times New Roman" pitchFamily="18" charset="0"/>
                </a:defRPr>
              </a:lvl7pPr>
              <a:lvl8pPr marL="3429000" indent="-228600" eaLnBrk="0" fontAlgn="base" hangingPunct="0">
                <a:spcBef>
                  <a:spcPct val="0"/>
                </a:spcBef>
                <a:spcAft>
                  <a:spcPct val="0"/>
                </a:spcAft>
                <a:defRPr>
                  <a:solidFill>
                    <a:schemeClr val="tx1"/>
                  </a:solidFill>
                  <a:latin typeface="Times New Roman" pitchFamily="18" charset="0"/>
                </a:defRPr>
              </a:lvl8pPr>
              <a:lvl9pPr marL="3886200" indent="-228600" eaLnBrk="0" fontAlgn="base" hangingPunct="0">
                <a:spcBef>
                  <a:spcPct val="0"/>
                </a:spcBef>
                <a:spcAft>
                  <a:spcPct val="0"/>
                </a:spcAft>
                <a:defRPr>
                  <a:solidFill>
                    <a:schemeClr val="tx1"/>
                  </a:solidFill>
                  <a:latin typeface="Times New Roman" pitchFamily="18" charset="0"/>
                </a:defRPr>
              </a:lvl9pPr>
            </a:lstStyle>
            <a:p>
              <a:pPr>
                <a:spcBef>
                  <a:spcPct val="50000"/>
                </a:spcBef>
              </a:pPr>
              <a:r>
                <a:rPr lang="en-US" sz="2400" dirty="0"/>
                <a:t>2</a:t>
              </a:r>
            </a:p>
          </p:txBody>
        </p:sp>
      </p:grpSp>
    </p:spTree>
    <p:extLst>
      <p:ext uri="{BB962C8B-B14F-4D97-AF65-F5344CB8AC3E}">
        <p14:creationId xmlns:p14="http://schemas.microsoft.com/office/powerpoint/2010/main" val="415321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7">
                                            <p:txEl>
                                              <p:pRg st="3" end="3"/>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13316"/>
                                        </p:tgtEl>
                                        <p:attrNameLst>
                                          <p:attrName>style.visibility</p:attrName>
                                        </p:attrNameLst>
                                      </p:cBhvr>
                                      <p:to>
                                        <p:strVal val="visible"/>
                                      </p:to>
                                    </p:set>
                                    <p:animEffect transition="in" filter="fade">
                                      <p:cBhvr>
                                        <p:cTn id="13" dur="500"/>
                                        <p:tgtEl>
                                          <p:spTgt spid="13316"/>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662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12.2 Answers</a:t>
            </a:r>
            <a:endParaRPr lang="en-US" dirty="0" smtClean="0"/>
          </a:p>
          <a:p>
            <a:endParaRPr lang="en-US" dirty="0"/>
          </a:p>
          <a:p>
            <a:r>
              <a:rPr lang="en-US" dirty="0" smtClean="0">
                <a:hlinkClick r:id="rId4" action="ppaction://hlinkpres?slideindex=1&amp;slidetitle="/>
              </a:rPr>
              <a:t>12.2 Homework Quiz</a:t>
            </a:r>
            <a:endParaRPr lang="en-US" dirty="0"/>
          </a:p>
        </p:txBody>
      </p:sp>
    </p:spTree>
    <p:extLst>
      <p:ext uri="{BB962C8B-B14F-4D97-AF65-F5344CB8AC3E}">
        <p14:creationId xmlns:p14="http://schemas.microsoft.com/office/powerpoint/2010/main" val="38802177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pPr eaLnBrk="1" hangingPunct="1"/>
            <a:r>
              <a:rPr lang="en-US" sz="4000" dirty="0" smtClean="0"/>
              <a:t>12.3 Surface Area of Pyramids and Cones</a:t>
            </a:r>
          </a:p>
        </p:txBody>
      </p:sp>
      <p:sp>
        <p:nvSpPr>
          <p:cNvPr id="2" name="Content Placeholder 1"/>
          <p:cNvSpPr>
            <a:spLocks noGrp="1"/>
          </p:cNvSpPr>
          <p:nvPr>
            <p:ph sz="half" idx="1"/>
          </p:nvPr>
        </p:nvSpPr>
        <p:spPr/>
        <p:txBody>
          <a:bodyPr>
            <a:normAutofit fontScale="77500" lnSpcReduction="20000"/>
          </a:bodyPr>
          <a:lstStyle/>
          <a:p>
            <a:pPr>
              <a:lnSpc>
                <a:spcPct val="90000"/>
              </a:lnSpc>
              <a:buNone/>
            </a:pPr>
            <a:r>
              <a:rPr lang="en-US" sz="2800" dirty="0" smtClean="0"/>
              <a:t>Pyramids</a:t>
            </a:r>
          </a:p>
          <a:p>
            <a:pPr>
              <a:lnSpc>
                <a:spcPct val="90000"/>
              </a:lnSpc>
            </a:pPr>
            <a:r>
              <a:rPr lang="en-US" sz="2800" dirty="0" smtClean="0"/>
              <a:t>All faces except one intersect at one point called </a:t>
            </a:r>
            <a:r>
              <a:rPr lang="en-US" sz="2800" b="1" dirty="0" smtClean="0"/>
              <a:t>vertex</a:t>
            </a:r>
            <a:endParaRPr lang="en-US" sz="2800" dirty="0" smtClean="0"/>
          </a:p>
          <a:p>
            <a:pPr>
              <a:lnSpc>
                <a:spcPct val="90000"/>
              </a:lnSpc>
            </a:pPr>
            <a:r>
              <a:rPr lang="en-US" sz="2800" dirty="0" smtClean="0"/>
              <a:t>The </a:t>
            </a:r>
            <a:r>
              <a:rPr lang="en-US" sz="2800" b="1" dirty="0" smtClean="0"/>
              <a:t>base</a:t>
            </a:r>
            <a:r>
              <a:rPr lang="en-US" sz="2800" dirty="0" smtClean="0"/>
              <a:t> is the face that does not intersect at the vertex</a:t>
            </a:r>
          </a:p>
          <a:p>
            <a:pPr>
              <a:lnSpc>
                <a:spcPct val="90000"/>
              </a:lnSpc>
            </a:pPr>
            <a:r>
              <a:rPr lang="en-US" sz="2800" b="1" dirty="0" smtClean="0"/>
              <a:t>Lateral faces</a:t>
            </a:r>
            <a:r>
              <a:rPr lang="en-US" sz="2800" dirty="0" smtClean="0"/>
              <a:t> </a:t>
            </a:r>
            <a:r>
              <a:rPr lang="en-US" sz="2800" dirty="0" smtClean="0">
                <a:sym typeface="Wingdings" pitchFamily="2" charset="2"/>
              </a:rPr>
              <a:t></a:t>
            </a:r>
            <a:r>
              <a:rPr lang="en-US" sz="2800" dirty="0" smtClean="0"/>
              <a:t> faces that meet in the vertex</a:t>
            </a:r>
          </a:p>
          <a:p>
            <a:pPr>
              <a:lnSpc>
                <a:spcPct val="90000"/>
              </a:lnSpc>
            </a:pPr>
            <a:r>
              <a:rPr lang="en-US" sz="2800" b="1" dirty="0" smtClean="0"/>
              <a:t>Lateral edges</a:t>
            </a:r>
            <a:r>
              <a:rPr lang="en-US" sz="2800" dirty="0" smtClean="0"/>
              <a:t> </a:t>
            </a:r>
            <a:r>
              <a:rPr lang="en-US" sz="2800" dirty="0" smtClean="0">
                <a:sym typeface="Wingdings" pitchFamily="2" charset="2"/>
              </a:rPr>
              <a:t></a:t>
            </a:r>
            <a:r>
              <a:rPr lang="en-US" sz="2800" dirty="0" smtClean="0"/>
              <a:t> edges that meet in the vertex</a:t>
            </a:r>
          </a:p>
          <a:p>
            <a:pPr>
              <a:lnSpc>
                <a:spcPct val="90000"/>
              </a:lnSpc>
            </a:pPr>
            <a:r>
              <a:rPr lang="en-US" sz="2800" b="1" dirty="0" smtClean="0"/>
              <a:t>Altitude</a:t>
            </a:r>
            <a:r>
              <a:rPr lang="en-US" sz="2800" dirty="0" smtClean="0"/>
              <a:t> </a:t>
            </a:r>
            <a:r>
              <a:rPr lang="en-US" sz="2800" dirty="0" smtClean="0">
                <a:sym typeface="Wingdings" pitchFamily="2" charset="2"/>
              </a:rPr>
              <a:t></a:t>
            </a:r>
            <a:r>
              <a:rPr lang="en-US" sz="2800" dirty="0" smtClean="0"/>
              <a:t> segment that goes from the vertex and is perpendicular to the base</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590550"/>
            <a:ext cx="4191000" cy="227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0473" y="2866488"/>
            <a:ext cx="3076575" cy="227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56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500"/>
                                        <p:tgtEl>
                                          <p:spTgt spid="819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8195"/>
                                        </p:tgtEl>
                                        <p:attrNameLst>
                                          <p:attrName>style.visibility</p:attrName>
                                        </p:attrNameLst>
                                      </p:cBhvr>
                                      <p:to>
                                        <p:strVal val="visible"/>
                                      </p:to>
                                    </p:set>
                                    <p:animEffect transition="in" filter="fade">
                                      <p:cBhvr>
                                        <p:cTn id="36"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pPr eaLnBrk="1" hangingPunct="1"/>
            <a:r>
              <a:rPr lang="en-US" sz="4000" dirty="0" smtClean="0"/>
              <a:t>12.3 Surface Area of Pyramids and Cones</a:t>
            </a:r>
          </a:p>
        </p:txBody>
      </p:sp>
      <p:sp>
        <p:nvSpPr>
          <p:cNvPr id="44035" name="Rectangle 3"/>
          <p:cNvSpPr>
            <a:spLocks noGrp="1" noChangeArrowheads="1"/>
          </p:cNvSpPr>
          <p:nvPr>
            <p:ph type="body" idx="1"/>
          </p:nvPr>
        </p:nvSpPr>
        <p:spPr/>
        <p:txBody>
          <a:bodyPr>
            <a:normAutofit/>
          </a:bodyPr>
          <a:lstStyle/>
          <a:p>
            <a:pPr eaLnBrk="1" hangingPunct="1"/>
            <a:r>
              <a:rPr lang="en-US" sz="2000" b="1" dirty="0" smtClean="0"/>
              <a:t>Regular pyramid</a:t>
            </a:r>
            <a:r>
              <a:rPr lang="en-US" sz="2000" dirty="0" smtClean="0"/>
              <a:t> </a:t>
            </a:r>
            <a:r>
              <a:rPr lang="en-US" sz="2000" dirty="0" smtClean="0">
                <a:sym typeface="Wingdings" pitchFamily="2" charset="2"/>
              </a:rPr>
              <a:t></a:t>
            </a:r>
            <a:r>
              <a:rPr lang="en-US" sz="2000" dirty="0" smtClean="0"/>
              <a:t> base is a regular polygon and the vertex is directly above the center of the base</a:t>
            </a:r>
          </a:p>
          <a:p>
            <a:pPr lvl="1" eaLnBrk="1" hangingPunct="1"/>
            <a:r>
              <a:rPr lang="en-US" sz="2000" dirty="0" smtClean="0"/>
              <a:t>In a regular pyramid, all the lateral faces are congruent isosceles triangles</a:t>
            </a:r>
          </a:p>
          <a:p>
            <a:pPr lvl="1" eaLnBrk="1" hangingPunct="1"/>
            <a:r>
              <a:rPr lang="en-US" sz="2000" dirty="0" smtClean="0"/>
              <a:t>The height of each lateral face is called the </a:t>
            </a:r>
            <a:r>
              <a:rPr lang="en-US" sz="2000" b="1" dirty="0" smtClean="0"/>
              <a:t>slant height </a:t>
            </a:r>
            <a:r>
              <a:rPr lang="en-US" sz="2000" dirty="0" smtClean="0"/>
              <a:t>(ℓ)</a:t>
            </a:r>
          </a:p>
          <a:p>
            <a:pPr eaLnBrk="1" hangingPunct="1"/>
            <a:r>
              <a:rPr lang="en-US" sz="2000" b="1" dirty="0" smtClean="0"/>
              <a:t>Lateral Area</a:t>
            </a:r>
            <a:r>
              <a:rPr lang="en-US" sz="2000" dirty="0" smtClean="0"/>
              <a:t> </a:t>
            </a:r>
            <a:r>
              <a:rPr lang="en-US" sz="2000" dirty="0" smtClean="0">
                <a:sym typeface="Wingdings" pitchFamily="2" charset="2"/>
              </a:rPr>
              <a:t></a:t>
            </a:r>
            <a:r>
              <a:rPr lang="en-US" sz="2000" dirty="0" smtClean="0"/>
              <a:t> L = ½ Pℓ </a:t>
            </a:r>
          </a:p>
        </p:txBody>
      </p:sp>
      <p:sp>
        <p:nvSpPr>
          <p:cNvPr id="33" name="TextBox 32"/>
          <p:cNvSpPr txBox="1"/>
          <p:nvPr/>
        </p:nvSpPr>
        <p:spPr>
          <a:xfrm>
            <a:off x="228600" y="3096746"/>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smtClean="0"/>
              <a:t>Surface Area of a Regular Pyramid</a:t>
            </a:r>
          </a:p>
        </p:txBody>
      </p:sp>
      <mc:AlternateContent xmlns:mc="http://schemas.openxmlformats.org/markup-compatibility/2006" xmlns:a14="http://schemas.microsoft.com/office/drawing/2010/main">
        <mc:Choice Requires="a14">
          <p:sp>
            <p:nvSpPr>
              <p:cNvPr id="34" name="TextBox 33"/>
              <p:cNvSpPr txBox="1"/>
              <p:nvPr/>
            </p:nvSpPr>
            <p:spPr>
              <a:xfrm>
                <a:off x="228600" y="3619966"/>
                <a:ext cx="8686800" cy="124155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𝑆</m:t>
                      </m:r>
                      <m:r>
                        <a:rPr lang="en-US" sz="2600" b="0" i="1" smtClean="0">
                          <a:latin typeface="Cambria Math"/>
                        </a:rPr>
                        <m:t>=</m:t>
                      </m:r>
                      <m:r>
                        <a:rPr lang="en-US" sz="2600" b="0" i="1" smtClean="0">
                          <a:latin typeface="Cambria Math"/>
                        </a:rPr>
                        <m:t>𝐵</m:t>
                      </m:r>
                      <m:r>
                        <a:rPr lang="en-US" sz="2600" b="0" i="1" smtClean="0">
                          <a:latin typeface="Cambria Math"/>
                        </a:rPr>
                        <m:t>+</m:t>
                      </m:r>
                      <m:f>
                        <m:fPr>
                          <m:ctrlPr>
                            <a:rPr lang="en-US" sz="2600" b="0" i="1" smtClean="0">
                              <a:latin typeface="Cambria Math"/>
                            </a:rPr>
                          </m:ctrlPr>
                        </m:fPr>
                        <m:num>
                          <m:r>
                            <a:rPr lang="en-US" sz="2600" b="0" i="1" smtClean="0">
                              <a:latin typeface="Cambria Math"/>
                            </a:rPr>
                            <m:t>1</m:t>
                          </m:r>
                        </m:num>
                        <m:den>
                          <m:r>
                            <a:rPr lang="en-US" sz="2600" b="0" i="1" smtClean="0">
                              <a:latin typeface="Cambria Math"/>
                            </a:rPr>
                            <m:t>2</m:t>
                          </m:r>
                        </m:den>
                      </m:f>
                      <m:r>
                        <a:rPr lang="en-US" sz="2600" b="0" i="1" smtClean="0">
                          <a:latin typeface="Cambria Math"/>
                        </a:rPr>
                        <m:t>𝑃</m:t>
                      </m:r>
                      <m:r>
                        <a:rPr lang="en-US" sz="2600" b="0" i="1" smtClean="0">
                          <a:latin typeface="Cambria Math"/>
                        </a:rPr>
                        <m:t>ℓ</m:t>
                      </m:r>
                    </m:oMath>
                  </m:oMathPara>
                </a14:m>
                <a:endParaRPr lang="en-US" sz="2600" dirty="0" smtClean="0"/>
              </a:p>
              <a:p>
                <a:r>
                  <a:rPr lang="en-US" sz="2600" dirty="0" smtClean="0"/>
                  <a:t>Where B = base area, P = base perimeter, ℓ = slant height</a:t>
                </a:r>
                <a:endParaRPr lang="en-US" sz="2600" dirty="0"/>
              </a:p>
            </p:txBody>
          </p:sp>
        </mc:Choice>
        <mc:Fallback xmlns="">
          <p:sp>
            <p:nvSpPr>
              <p:cNvPr id="34" name="TextBox 33"/>
              <p:cNvSpPr txBox="1">
                <a:spLocks noRot="1" noChangeAspect="1" noMove="1" noResize="1" noEditPoints="1" noAdjustHandles="1" noChangeArrowheads="1" noChangeShapeType="1" noTextEdit="1"/>
              </p:cNvSpPr>
              <p:nvPr/>
            </p:nvSpPr>
            <p:spPr>
              <a:xfrm>
                <a:off x="228600" y="3619966"/>
                <a:ext cx="8686800" cy="1241558"/>
              </a:xfrm>
              <a:prstGeom prst="rect">
                <a:avLst/>
              </a:prstGeom>
              <a:blipFill rotWithShape="1">
                <a:blip r:embed="rId3"/>
                <a:stretch>
                  <a:fillRect/>
                </a:stretch>
              </a:blipFill>
            </p:spPr>
            <p:txBody>
              <a:bodyPr/>
              <a:lstStyle/>
              <a:p>
                <a:r>
                  <a:rPr lang="en-US">
                    <a:noFill/>
                  </a:rPr>
                  <a:t> </a:t>
                </a:r>
              </a:p>
            </p:txBody>
          </p:sp>
        </mc:Fallback>
      </mc:AlternateContent>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4526" y="2795483"/>
            <a:ext cx="2720874" cy="1648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74455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cTn>
                              </p:par>
                              <p:par>
                                <p:cTn id="27" presetID="10" presetClass="entr" presetSubtype="0" fill="hold" nodeType="withEffect">
                                  <p:stCondLst>
                                    <p:cond delay="0"/>
                                  </p:stCondLst>
                                  <p:childTnLst>
                                    <p:set>
                                      <p:cBhvr>
                                        <p:cTn id="28" dur="1" fill="hold">
                                          <p:stCondLst>
                                            <p:cond delay="0"/>
                                          </p:stCondLst>
                                        </p:cTn>
                                        <p:tgtEl>
                                          <p:spTgt spid="9218"/>
                                        </p:tgtEl>
                                        <p:attrNameLst>
                                          <p:attrName>style.visibility</p:attrName>
                                        </p:attrNameLst>
                                      </p:cBhvr>
                                      <p:to>
                                        <p:strVal val="visible"/>
                                      </p:to>
                                    </p:set>
                                    <p:animEffect transition="in" filter="fade">
                                      <p:cBhvr>
                                        <p:cTn id="29"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33" grpId="0" animBg="1"/>
      <p:bldP spid="3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pPr eaLnBrk="1" hangingPunct="1"/>
            <a:r>
              <a:rPr lang="en-US" sz="4000" dirty="0" smtClean="0"/>
              <a:t>12.3 Surface Area of Pyramids and Cones</a:t>
            </a:r>
          </a:p>
        </p:txBody>
      </p:sp>
      <p:sp>
        <p:nvSpPr>
          <p:cNvPr id="25603" name="Rectangle 3"/>
          <p:cNvSpPr>
            <a:spLocks noGrp="1" noChangeArrowheads="1"/>
          </p:cNvSpPr>
          <p:nvPr>
            <p:ph sz="half" idx="1"/>
          </p:nvPr>
        </p:nvSpPr>
        <p:spPr/>
        <p:txBody>
          <a:bodyPr/>
          <a:lstStyle/>
          <a:p>
            <a:pPr eaLnBrk="1" hangingPunct="1"/>
            <a:r>
              <a:rPr lang="en-US" sz="2800" dirty="0" smtClean="0"/>
              <a:t>Find the surface area of the regular pentagonal pyramid.</a:t>
            </a:r>
          </a:p>
        </p:txBody>
      </p:sp>
      <p:pic>
        <p:nvPicPr>
          <p:cNvPr id="10242"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43350" y="1352550"/>
            <a:ext cx="520065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53704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pPr eaLnBrk="1" hangingPunct="1"/>
            <a:r>
              <a:rPr lang="en-US" sz="4000" dirty="0" smtClean="0"/>
              <a:t>12.3 Surface Area of Pyramids and Cones</a:t>
            </a:r>
          </a:p>
        </p:txBody>
      </p:sp>
      <p:sp>
        <p:nvSpPr>
          <p:cNvPr id="49155" name="Rectangle 3"/>
          <p:cNvSpPr>
            <a:spLocks noGrp="1" noChangeArrowheads="1"/>
          </p:cNvSpPr>
          <p:nvPr>
            <p:ph idx="1"/>
          </p:nvPr>
        </p:nvSpPr>
        <p:spPr/>
        <p:txBody>
          <a:bodyPr>
            <a:normAutofit/>
          </a:bodyPr>
          <a:lstStyle/>
          <a:p>
            <a:pPr eaLnBrk="1" hangingPunct="1">
              <a:lnSpc>
                <a:spcPct val="90000"/>
              </a:lnSpc>
              <a:buFont typeface="Wingdings" pitchFamily="2" charset="2"/>
              <a:buNone/>
            </a:pPr>
            <a:r>
              <a:rPr lang="en-US" dirty="0" smtClean="0"/>
              <a:t>Cones</a:t>
            </a:r>
          </a:p>
          <a:p>
            <a:pPr eaLnBrk="1" hangingPunct="1">
              <a:lnSpc>
                <a:spcPct val="90000"/>
              </a:lnSpc>
            </a:pPr>
            <a:r>
              <a:rPr lang="en-US" dirty="0" smtClean="0"/>
              <a:t>Cones are just like pyramids except the base is a circle</a:t>
            </a:r>
          </a:p>
          <a:p>
            <a:pPr eaLnBrk="1" hangingPunct="1">
              <a:lnSpc>
                <a:spcPct val="90000"/>
              </a:lnSpc>
            </a:pPr>
            <a:r>
              <a:rPr lang="en-US" dirty="0" smtClean="0"/>
              <a:t>Lateral Area = πrℓ </a:t>
            </a:r>
          </a:p>
          <a:p>
            <a:pPr eaLnBrk="1" hangingPunct="1">
              <a:lnSpc>
                <a:spcPct val="90000"/>
              </a:lnSpc>
            </a:pPr>
            <a:endParaRPr lang="en-US" sz="2000" dirty="0" smtClean="0"/>
          </a:p>
        </p:txBody>
      </p:sp>
      <p:sp>
        <p:nvSpPr>
          <p:cNvPr id="44" name="TextBox 43"/>
          <p:cNvSpPr txBox="1"/>
          <p:nvPr/>
        </p:nvSpPr>
        <p:spPr>
          <a:xfrm>
            <a:off x="209550" y="2605266"/>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smtClean="0"/>
              <a:t>Surface Area of a Right Cone</a:t>
            </a:r>
          </a:p>
        </p:txBody>
      </p:sp>
      <mc:AlternateContent xmlns:mc="http://schemas.openxmlformats.org/markup-compatibility/2006" xmlns:a14="http://schemas.microsoft.com/office/drawing/2010/main">
        <mc:Choice Requires="a14">
          <p:sp>
            <p:nvSpPr>
              <p:cNvPr id="45" name="TextBox 44"/>
              <p:cNvSpPr txBox="1"/>
              <p:nvPr/>
            </p:nvSpPr>
            <p:spPr>
              <a:xfrm>
                <a:off x="209550" y="3126998"/>
                <a:ext cx="8686800" cy="89255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𝑆</m:t>
                      </m:r>
                      <m:r>
                        <a:rPr lang="en-US" sz="2600" b="0" i="1" smtClean="0">
                          <a:latin typeface="Cambria Math"/>
                        </a:rPr>
                        <m:t>=</m:t>
                      </m:r>
                      <m:r>
                        <a:rPr lang="en-US" sz="2600" b="0" i="1" smtClean="0">
                          <a:latin typeface="Cambria Math"/>
                        </a:rPr>
                        <m:t>𝜋</m:t>
                      </m:r>
                      <m:sSup>
                        <m:sSupPr>
                          <m:ctrlPr>
                            <a:rPr lang="en-US" sz="2600" b="0" i="1" smtClean="0">
                              <a:latin typeface="Cambria Math"/>
                            </a:rPr>
                          </m:ctrlPr>
                        </m:sSupPr>
                        <m:e>
                          <m:r>
                            <a:rPr lang="en-US" sz="2600" b="0" i="1" smtClean="0">
                              <a:latin typeface="Cambria Math"/>
                            </a:rPr>
                            <m:t>𝑟</m:t>
                          </m:r>
                        </m:e>
                        <m:sup>
                          <m:r>
                            <a:rPr lang="en-US" sz="2600" b="0" i="1" smtClean="0">
                              <a:latin typeface="Cambria Math"/>
                            </a:rPr>
                            <m:t>2</m:t>
                          </m:r>
                        </m:sup>
                      </m:sSup>
                      <m:r>
                        <a:rPr lang="en-US" sz="2600" b="0" i="1" smtClean="0">
                          <a:latin typeface="Cambria Math"/>
                        </a:rPr>
                        <m:t>+</m:t>
                      </m:r>
                      <m:r>
                        <a:rPr lang="en-US" sz="2600" b="0" i="1" smtClean="0">
                          <a:latin typeface="Cambria Math"/>
                        </a:rPr>
                        <m:t>𝜋</m:t>
                      </m:r>
                      <m:r>
                        <a:rPr lang="en-US" sz="2600" b="0" i="1" smtClean="0">
                          <a:latin typeface="Cambria Math"/>
                        </a:rPr>
                        <m:t>𝑟</m:t>
                      </m:r>
                      <m:r>
                        <a:rPr lang="en-US" sz="2600" b="0" i="1" smtClean="0">
                          <a:latin typeface="Cambria Math"/>
                        </a:rPr>
                        <m:t>ℓ</m:t>
                      </m:r>
                    </m:oMath>
                  </m:oMathPara>
                </a14:m>
                <a:endParaRPr lang="en-US" sz="2600" dirty="0" smtClean="0"/>
              </a:p>
              <a:p>
                <a:r>
                  <a:rPr lang="en-US" sz="2600" dirty="0" smtClean="0"/>
                  <a:t>Where r = base radius, ℓ = slant height</a:t>
                </a:r>
                <a:endParaRPr lang="en-US" sz="2600" dirty="0"/>
              </a:p>
            </p:txBody>
          </p:sp>
        </mc:Choice>
        <mc:Fallback xmlns="">
          <p:sp>
            <p:nvSpPr>
              <p:cNvPr id="45" name="TextBox 44"/>
              <p:cNvSpPr txBox="1">
                <a:spLocks noRot="1" noChangeAspect="1" noMove="1" noResize="1" noEditPoints="1" noAdjustHandles="1" noChangeArrowheads="1" noChangeShapeType="1" noTextEdit="1"/>
              </p:cNvSpPr>
              <p:nvPr/>
            </p:nvSpPr>
            <p:spPr>
              <a:xfrm>
                <a:off x="209550" y="3126998"/>
                <a:ext cx="8686800" cy="892552"/>
              </a:xfrm>
              <a:prstGeom prst="rect">
                <a:avLst/>
              </a:prstGeom>
              <a:blipFill rotWithShape="1">
                <a:blip r:embed="rId3"/>
                <a:stretch>
                  <a:fillRect/>
                </a:stretch>
              </a:blipFill>
            </p:spPr>
            <p:txBody>
              <a:bodyPr/>
              <a:lstStyle/>
              <a:p>
                <a:r>
                  <a:rPr lang="en-US">
                    <a:noFill/>
                  </a:rPr>
                  <a:t> </a:t>
                </a:r>
              </a:p>
            </p:txBody>
          </p:sp>
        </mc:Fallback>
      </mc:AlternateContent>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6577" y="2161154"/>
            <a:ext cx="2231049" cy="1764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22978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500"/>
                                        <p:tgtEl>
                                          <p:spTgt spid="45"/>
                                        </p:tgtEl>
                                      </p:cBhvr>
                                    </p:animEffect>
                                  </p:childTnLst>
                                </p:cTn>
                              </p:par>
                              <p:par>
                                <p:cTn id="23" presetID="10" presetClass="entr" presetSubtype="0" fill="hold" nodeType="withEffect">
                                  <p:stCondLst>
                                    <p:cond delay="0"/>
                                  </p:stCondLst>
                                  <p:childTnLst>
                                    <p:set>
                                      <p:cBhvr>
                                        <p:cTn id="24" dur="1" fill="hold">
                                          <p:stCondLst>
                                            <p:cond delay="0"/>
                                          </p:stCondLst>
                                        </p:cTn>
                                        <p:tgtEl>
                                          <p:spTgt spid="11266"/>
                                        </p:tgtEl>
                                        <p:attrNameLst>
                                          <p:attrName>style.visibility</p:attrName>
                                        </p:attrNameLst>
                                      </p:cBhvr>
                                      <p:to>
                                        <p:strVal val="visible"/>
                                      </p:to>
                                    </p:set>
                                    <p:animEffect transition="in" filter="fade">
                                      <p:cBhvr>
                                        <p:cTn id="25"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P spid="44" grpId="0" animBg="1"/>
      <p:bldP spid="4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12.3 Surface Area of Pyramids and Cones</a:t>
            </a:r>
            <a:endParaRPr lang="en-US" dirty="0"/>
          </a:p>
        </p:txBody>
      </p:sp>
      <p:sp>
        <p:nvSpPr>
          <p:cNvPr id="3" name="Content Placeholder 2"/>
          <p:cNvSpPr>
            <a:spLocks noGrp="1"/>
          </p:cNvSpPr>
          <p:nvPr>
            <p:ph sz="half" idx="1"/>
          </p:nvPr>
        </p:nvSpPr>
        <p:spPr>
          <a:xfrm>
            <a:off x="228600" y="1257301"/>
            <a:ext cx="5791200" cy="3337322"/>
          </a:xfrm>
        </p:spPr>
        <p:txBody>
          <a:bodyPr>
            <a:normAutofit lnSpcReduction="10000"/>
          </a:bodyPr>
          <a:lstStyle/>
          <a:p>
            <a:pPr>
              <a:lnSpc>
                <a:spcPct val="90000"/>
              </a:lnSpc>
            </a:pPr>
            <a:r>
              <a:rPr lang="en-US" sz="2000" dirty="0" smtClean="0"/>
              <a:t>Example:  The So-Good Ice Cream Company makes Cluster Cones.  For packaging, they must cover each cone with paper.  If the diameter of the top of each cone is 6 cm and its slant height is 15 cm, what is the area of the paper necessary to cover one cone?</a:t>
            </a:r>
          </a:p>
          <a:p>
            <a:pPr>
              <a:lnSpc>
                <a:spcPct val="90000"/>
              </a:lnSpc>
            </a:pPr>
            <a:endParaRPr lang="en-US" sz="2000" dirty="0"/>
          </a:p>
          <a:p>
            <a:pPr>
              <a:lnSpc>
                <a:spcPct val="90000"/>
              </a:lnSpc>
            </a:pPr>
            <a:endParaRPr lang="en-US" sz="2000" dirty="0" smtClean="0"/>
          </a:p>
          <a:p>
            <a:pPr>
              <a:lnSpc>
                <a:spcPct val="90000"/>
              </a:lnSpc>
            </a:pPr>
            <a:endParaRPr lang="en-US" sz="2000" dirty="0" smtClean="0"/>
          </a:p>
          <a:p>
            <a:r>
              <a:rPr lang="en-US" sz="1800" i="1" dirty="0"/>
              <a:t>814 #2-32 even, 35-39 </a:t>
            </a:r>
            <a:r>
              <a:rPr lang="en-US" sz="1800" i="1" dirty="0" smtClean="0"/>
              <a:t>all = 21</a:t>
            </a:r>
          </a:p>
          <a:p>
            <a:r>
              <a:rPr lang="en-US" sz="1800" i="1" dirty="0" smtClean="0"/>
              <a:t>Extra Credit </a:t>
            </a:r>
            <a:r>
              <a:rPr lang="en-US" sz="1800" i="1" dirty="0"/>
              <a:t>817 #2, </a:t>
            </a:r>
            <a:r>
              <a:rPr lang="en-US" sz="1800" i="1" dirty="0" smtClean="0"/>
              <a:t>6 = +2</a:t>
            </a:r>
            <a:endParaRPr lang="en-US" sz="1800" dirty="0"/>
          </a:p>
        </p:txBody>
      </p:sp>
      <p:pic>
        <p:nvPicPr>
          <p:cNvPr id="12290" name="Picture 2" descr="C:\Documents and Settings\rwright\Local Settings\Temporary Internet Files\Content.IE5\50IFL6MW\MP900447978[1].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019800" y="1352550"/>
            <a:ext cx="2968826" cy="3337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2032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12.3 Answers</a:t>
            </a:r>
            <a:endParaRPr lang="en-US" dirty="0" smtClean="0"/>
          </a:p>
          <a:p>
            <a:endParaRPr lang="en-US" dirty="0"/>
          </a:p>
          <a:p>
            <a:r>
              <a:rPr lang="en-US" dirty="0" smtClean="0">
                <a:hlinkClick r:id="rId4" action="ppaction://hlinkpres?slideindex=1&amp;slidetitle="/>
              </a:rPr>
              <a:t>12.3 Homework Quiz</a:t>
            </a:r>
            <a:endParaRPr lang="en-US" dirty="0"/>
          </a:p>
        </p:txBody>
      </p:sp>
    </p:spTree>
    <p:extLst>
      <p:ext uri="{BB962C8B-B14F-4D97-AF65-F5344CB8AC3E}">
        <p14:creationId xmlns:p14="http://schemas.microsoft.com/office/powerpoint/2010/main" val="38802177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Autofit/>
          </a:bodyPr>
          <a:lstStyle/>
          <a:p>
            <a:pPr eaLnBrk="1" hangingPunct="1"/>
            <a:r>
              <a:rPr lang="en-US" sz="4000" dirty="0" smtClean="0"/>
              <a:t>12.4 Volume of Prisms and Cylinders</a:t>
            </a:r>
          </a:p>
        </p:txBody>
      </p:sp>
      <p:sp>
        <p:nvSpPr>
          <p:cNvPr id="52227" name="Rectangle 3"/>
          <p:cNvSpPr>
            <a:spLocks noGrp="1" noChangeArrowheads="1"/>
          </p:cNvSpPr>
          <p:nvPr>
            <p:ph type="body" idx="1"/>
          </p:nvPr>
        </p:nvSpPr>
        <p:spPr/>
        <p:txBody>
          <a:bodyPr/>
          <a:lstStyle/>
          <a:p>
            <a:pPr eaLnBrk="1" hangingPunct="1"/>
            <a:r>
              <a:rPr lang="en-US" dirty="0" smtClean="0"/>
              <a:t>Create a right prism using geometry cubes</a:t>
            </a:r>
          </a:p>
          <a:p>
            <a:pPr eaLnBrk="1" hangingPunct="1"/>
            <a:r>
              <a:rPr lang="en-US" dirty="0" smtClean="0"/>
              <a:t>Count the lengths of the sides</a:t>
            </a:r>
          </a:p>
          <a:p>
            <a:pPr eaLnBrk="1" hangingPunct="1"/>
            <a:r>
              <a:rPr lang="en-US" dirty="0" smtClean="0"/>
              <a:t>Count the number of cubes.  </a:t>
            </a:r>
          </a:p>
          <a:p>
            <a:pPr eaLnBrk="1" hangingPunct="1"/>
            <a:r>
              <a:rPr lang="en-US" dirty="0" smtClean="0"/>
              <a:t>Remember this to verify the formulas we are learning today. </a:t>
            </a:r>
          </a:p>
        </p:txBody>
      </p:sp>
    </p:spTree>
    <p:extLst>
      <p:ext uri="{BB962C8B-B14F-4D97-AF65-F5344CB8AC3E}">
        <p14:creationId xmlns:p14="http://schemas.microsoft.com/office/powerpoint/2010/main" val="3675163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12.4 Volume of Prisms and Cylinders</a:t>
            </a:r>
          </a:p>
        </p:txBody>
      </p:sp>
      <p:sp>
        <p:nvSpPr>
          <p:cNvPr id="4" name="TextBox 3"/>
          <p:cNvSpPr txBox="1"/>
          <p:nvPr/>
        </p:nvSpPr>
        <p:spPr>
          <a:xfrm>
            <a:off x="228600" y="1288018"/>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smtClean="0"/>
              <a:t>Volume of a Prism</a:t>
            </a:r>
          </a:p>
        </p:txBody>
      </p:sp>
      <mc:AlternateContent xmlns:mc="http://schemas.openxmlformats.org/markup-compatibility/2006" xmlns:a14="http://schemas.microsoft.com/office/drawing/2010/main">
        <mc:Choice Requires="a14">
          <p:sp>
            <p:nvSpPr>
              <p:cNvPr id="5" name="TextBox 4"/>
              <p:cNvSpPr txBox="1"/>
              <p:nvPr/>
            </p:nvSpPr>
            <p:spPr>
              <a:xfrm>
                <a:off x="228600" y="1831598"/>
                <a:ext cx="8686800" cy="89255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𝑉</m:t>
                      </m:r>
                      <m:r>
                        <a:rPr lang="en-US" sz="2600" b="0" i="1" smtClean="0">
                          <a:latin typeface="Cambria Math"/>
                        </a:rPr>
                        <m:t>=</m:t>
                      </m:r>
                      <m:r>
                        <a:rPr lang="en-US" sz="2600" b="0" i="1" smtClean="0">
                          <a:latin typeface="Cambria Math"/>
                        </a:rPr>
                        <m:t>𝐵</m:t>
                      </m:r>
                      <m:r>
                        <a:rPr lang="en-US" sz="2600" b="0" i="1" smtClean="0">
                          <a:latin typeface="Cambria Math"/>
                        </a:rPr>
                        <m:t>h</m:t>
                      </m:r>
                    </m:oMath>
                  </m:oMathPara>
                </a14:m>
                <a:endParaRPr lang="en-US" sz="2600" dirty="0" smtClean="0"/>
              </a:p>
              <a:p>
                <a:r>
                  <a:rPr lang="en-US" sz="2600" dirty="0" smtClean="0"/>
                  <a:t>Where B = base area, h = height of prism</a:t>
                </a:r>
                <a:endParaRPr lang="en-US" sz="2600" dirty="0"/>
              </a:p>
            </p:txBody>
          </p:sp>
        </mc:Choice>
        <mc:Fallback xmlns="">
          <p:sp>
            <p:nvSpPr>
              <p:cNvPr id="5" name="TextBox 4"/>
              <p:cNvSpPr txBox="1">
                <a:spLocks noRot="1" noChangeAspect="1" noMove="1" noResize="1" noEditPoints="1" noAdjustHandles="1" noChangeArrowheads="1" noChangeShapeType="1" noTextEdit="1"/>
              </p:cNvSpPr>
              <p:nvPr/>
            </p:nvSpPr>
            <p:spPr>
              <a:xfrm>
                <a:off x="228600" y="1831598"/>
                <a:ext cx="8686800" cy="892552"/>
              </a:xfrm>
              <a:prstGeom prst="rect">
                <a:avLst/>
              </a:prstGeom>
              <a:blipFill rotWithShape="1">
                <a:blip r:embed="rId3"/>
                <a:stretch>
                  <a:fillRect/>
                </a:stretch>
              </a:blipFill>
            </p:spPr>
            <p:txBody>
              <a:bodyPr/>
              <a:lstStyle/>
              <a:p>
                <a:r>
                  <a:rPr lang="en-US">
                    <a:noFill/>
                  </a:rPr>
                  <a:t> </a:t>
                </a:r>
              </a:p>
            </p:txBody>
          </p:sp>
        </mc:Fallback>
      </mc:AlternateContent>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2386" y="1138379"/>
            <a:ext cx="3101615" cy="1490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09550" y="3116818"/>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smtClean="0"/>
              <a:t>Volume of a Cylinder</a:t>
            </a:r>
          </a:p>
        </p:txBody>
      </p:sp>
      <mc:AlternateContent xmlns:mc="http://schemas.openxmlformats.org/markup-compatibility/2006" xmlns:a14="http://schemas.microsoft.com/office/drawing/2010/main">
        <mc:Choice Requires="a14">
          <p:sp>
            <p:nvSpPr>
              <p:cNvPr id="8" name="TextBox 7"/>
              <p:cNvSpPr txBox="1"/>
              <p:nvPr/>
            </p:nvSpPr>
            <p:spPr>
              <a:xfrm>
                <a:off x="209550" y="3660398"/>
                <a:ext cx="8686800" cy="89255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𝑉</m:t>
                      </m:r>
                      <m:r>
                        <a:rPr lang="en-US" sz="2600" b="0" i="1" smtClean="0">
                          <a:latin typeface="Cambria Math"/>
                        </a:rPr>
                        <m:t>=</m:t>
                      </m:r>
                      <m:r>
                        <a:rPr lang="en-US" sz="2600" b="0" i="1" smtClean="0">
                          <a:latin typeface="Cambria Math"/>
                        </a:rPr>
                        <m:t>𝜋</m:t>
                      </m:r>
                      <m:sSup>
                        <m:sSupPr>
                          <m:ctrlPr>
                            <a:rPr lang="en-US" sz="2600" b="0" i="1" smtClean="0">
                              <a:latin typeface="Cambria Math"/>
                            </a:rPr>
                          </m:ctrlPr>
                        </m:sSupPr>
                        <m:e>
                          <m:r>
                            <a:rPr lang="en-US" sz="2600" b="0" i="1" smtClean="0">
                              <a:latin typeface="Cambria Math"/>
                            </a:rPr>
                            <m:t>𝑟</m:t>
                          </m:r>
                        </m:e>
                        <m:sup>
                          <m:r>
                            <a:rPr lang="en-US" sz="2600" b="0" i="1" smtClean="0">
                              <a:latin typeface="Cambria Math"/>
                            </a:rPr>
                            <m:t>2</m:t>
                          </m:r>
                        </m:sup>
                      </m:sSup>
                      <m:r>
                        <a:rPr lang="en-US" sz="2600" b="0" i="1" smtClean="0">
                          <a:latin typeface="Cambria Math"/>
                        </a:rPr>
                        <m:t>h</m:t>
                      </m:r>
                    </m:oMath>
                  </m:oMathPara>
                </a14:m>
                <a:endParaRPr lang="en-US" sz="2600" dirty="0" smtClean="0"/>
              </a:p>
              <a:p>
                <a:r>
                  <a:rPr lang="en-US" sz="2600" dirty="0" smtClean="0"/>
                  <a:t>Where r = radius, h = height of cylinder</a:t>
                </a:r>
                <a:endParaRPr lang="en-US" sz="2600" dirty="0"/>
              </a:p>
            </p:txBody>
          </p:sp>
        </mc:Choice>
        <mc:Fallback xmlns="">
          <p:sp>
            <p:nvSpPr>
              <p:cNvPr id="8" name="TextBox 7"/>
              <p:cNvSpPr txBox="1">
                <a:spLocks noRot="1" noChangeAspect="1" noMove="1" noResize="1" noEditPoints="1" noAdjustHandles="1" noChangeArrowheads="1" noChangeShapeType="1" noTextEdit="1"/>
              </p:cNvSpPr>
              <p:nvPr/>
            </p:nvSpPr>
            <p:spPr>
              <a:xfrm>
                <a:off x="209550" y="3660398"/>
                <a:ext cx="8686800" cy="892552"/>
              </a:xfrm>
              <a:prstGeom prst="rect">
                <a:avLst/>
              </a:prstGeom>
              <a:blipFill rotWithShape="1">
                <a:blip r:embed="rId5"/>
                <a:stretch>
                  <a:fillRect/>
                </a:stretch>
              </a:blipFill>
            </p:spPr>
            <p:txBody>
              <a:bodyPr/>
              <a:lstStyle/>
              <a:p>
                <a:r>
                  <a:rPr lang="en-US">
                    <a:noFill/>
                  </a:rPr>
                  <a:t> </a:t>
                </a:r>
              </a:p>
            </p:txBody>
          </p:sp>
        </mc:Fallback>
      </mc:AlternateContent>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3116817"/>
            <a:ext cx="3505200" cy="1592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1495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nodeType="with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fade">
                                      <p:cBhvr>
                                        <p:cTn id="24"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12.1 Explore Solids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Polyhedron</a:t>
            </a:r>
          </a:p>
          <a:p>
            <a:pPr lvl="1"/>
            <a:r>
              <a:rPr lang="en-US" dirty="0" smtClean="0"/>
              <a:t>Solid with polygonal sides</a:t>
            </a:r>
          </a:p>
          <a:p>
            <a:pPr lvl="1"/>
            <a:r>
              <a:rPr lang="en-US" dirty="0" smtClean="0"/>
              <a:t>Flat sides</a:t>
            </a:r>
          </a:p>
          <a:p>
            <a:r>
              <a:rPr lang="en-US" dirty="0" smtClean="0"/>
              <a:t>Face</a:t>
            </a:r>
          </a:p>
          <a:p>
            <a:pPr lvl="1"/>
            <a:r>
              <a:rPr lang="en-US" dirty="0" smtClean="0"/>
              <a:t>Side</a:t>
            </a:r>
          </a:p>
          <a:p>
            <a:r>
              <a:rPr lang="en-US" dirty="0" smtClean="0"/>
              <a:t>Edge</a:t>
            </a:r>
          </a:p>
          <a:p>
            <a:pPr lvl="1"/>
            <a:r>
              <a:rPr lang="en-US" dirty="0" smtClean="0"/>
              <a:t>Line segment</a:t>
            </a:r>
          </a:p>
          <a:p>
            <a:r>
              <a:rPr lang="en-US" dirty="0" smtClean="0"/>
              <a:t>Vertex</a:t>
            </a:r>
          </a:p>
          <a:p>
            <a:pPr lvl="1"/>
            <a:r>
              <a:rPr lang="en-US" dirty="0" smtClean="0"/>
              <a:t>Corner</a:t>
            </a:r>
            <a:endParaRPr lang="en-US" dirty="0"/>
          </a:p>
        </p:txBody>
      </p:sp>
      <p:pic>
        <p:nvPicPr>
          <p:cNvPr id="1026"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71563" y="1352550"/>
            <a:ext cx="5739063" cy="356235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9401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12.4 Volume of Prisms and Cylinders</a:t>
            </a:r>
          </a:p>
        </p:txBody>
      </p:sp>
      <p:sp>
        <p:nvSpPr>
          <p:cNvPr id="3" name="Content Placeholder 2"/>
          <p:cNvSpPr>
            <a:spLocks noGrp="1"/>
          </p:cNvSpPr>
          <p:nvPr>
            <p:ph idx="1"/>
          </p:nvPr>
        </p:nvSpPr>
        <p:spPr/>
        <p:txBody>
          <a:bodyPr/>
          <a:lstStyle/>
          <a:p>
            <a:r>
              <a:rPr lang="en-US" dirty="0" smtClean="0"/>
              <a:t>Find the volume of the figure</a:t>
            </a:r>
            <a:endParaRPr lang="en-US" dirty="0"/>
          </a:p>
        </p:txBody>
      </p:sp>
      <p:pic>
        <p:nvPicPr>
          <p:cNvPr id="307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19525" y="1047750"/>
            <a:ext cx="5324475"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39372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Autofit/>
          </a:bodyPr>
          <a:lstStyle/>
          <a:p>
            <a:r>
              <a:rPr lang="en-US" sz="4000" dirty="0"/>
              <a:t>12.4 Volume of Prisms and Cylinders</a:t>
            </a:r>
            <a:endParaRPr lang="en-US" sz="4000" dirty="0" smtClean="0"/>
          </a:p>
        </p:txBody>
      </p:sp>
      <p:sp>
        <p:nvSpPr>
          <p:cNvPr id="53251" name="Rectangle 3"/>
          <p:cNvSpPr>
            <a:spLocks noGrp="1" noChangeArrowheads="1"/>
          </p:cNvSpPr>
          <p:nvPr>
            <p:ph sz="half" idx="2"/>
          </p:nvPr>
        </p:nvSpPr>
        <p:spPr/>
        <p:txBody>
          <a:bodyPr/>
          <a:lstStyle/>
          <a:p>
            <a:pPr eaLnBrk="1" hangingPunct="1"/>
            <a:r>
              <a:rPr lang="en-US" sz="2800" dirty="0" smtClean="0"/>
              <a:t>Find the volume.</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28725"/>
            <a:ext cx="4236294" cy="355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40097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Autofit/>
          </a:bodyPr>
          <a:lstStyle/>
          <a:p>
            <a:r>
              <a:rPr lang="en-US" sz="4000" dirty="0"/>
              <a:t>12.4 Volume of Prisms and Cylinders</a:t>
            </a:r>
            <a:endParaRPr lang="en-US" sz="4000" dirty="0" smtClean="0"/>
          </a:p>
        </p:txBody>
      </p:sp>
      <p:pic>
        <p:nvPicPr>
          <p:cNvPr id="56325" name="Picture 5" descr="washers"/>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228600" y="1314450"/>
            <a:ext cx="4267200" cy="3543300"/>
          </a:xfrm>
          <a:noFill/>
        </p:spPr>
      </p:pic>
      <p:sp>
        <p:nvSpPr>
          <p:cNvPr id="56323" name="Rectangle 3"/>
          <p:cNvSpPr>
            <a:spLocks noGrp="1" noChangeArrowheads="1"/>
          </p:cNvSpPr>
          <p:nvPr>
            <p:ph sz="half" idx="2"/>
          </p:nvPr>
        </p:nvSpPr>
        <p:spPr/>
        <p:txBody>
          <a:bodyPr>
            <a:normAutofit lnSpcReduction="10000"/>
          </a:bodyPr>
          <a:lstStyle/>
          <a:p>
            <a:pPr eaLnBrk="1" hangingPunct="1">
              <a:lnSpc>
                <a:spcPct val="90000"/>
              </a:lnSpc>
            </a:pPr>
            <a:r>
              <a:rPr lang="en-US" sz="2800" dirty="0" smtClean="0"/>
              <a:t>There are 150 1-inch washers in a box.  When the washers are stacked, they measure 9 inches in height.  If the inside hole of each washer has a diameter of ¾ inch, find the volume of metal in one washer.</a:t>
            </a:r>
          </a:p>
        </p:txBody>
      </p:sp>
    </p:spTree>
    <p:extLst>
      <p:ext uri="{BB962C8B-B14F-4D97-AF65-F5344CB8AC3E}">
        <p14:creationId xmlns:p14="http://schemas.microsoft.com/office/powerpoint/2010/main" val="38306849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par>
                                <p:cTn id="7" presetID="53" presetClass="entr" presetSubtype="0" fill="hold" nodeType="withEffect">
                                  <p:stCondLst>
                                    <p:cond delay="0"/>
                                  </p:stCondLst>
                                  <p:childTnLst>
                                    <p:set>
                                      <p:cBhvr>
                                        <p:cTn id="8" dur="1" fill="hold">
                                          <p:stCondLst>
                                            <p:cond delay="0"/>
                                          </p:stCondLst>
                                        </p:cTn>
                                        <p:tgtEl>
                                          <p:spTgt spid="56325"/>
                                        </p:tgtEl>
                                        <p:attrNameLst>
                                          <p:attrName>style.visibility</p:attrName>
                                        </p:attrNameLst>
                                      </p:cBhvr>
                                      <p:to>
                                        <p:strVal val="visible"/>
                                      </p:to>
                                    </p:set>
                                    <p:anim calcmode="lin" valueType="num">
                                      <p:cBhvr>
                                        <p:cTn id="9" dur="500" fill="hold"/>
                                        <p:tgtEl>
                                          <p:spTgt spid="56325"/>
                                        </p:tgtEl>
                                        <p:attrNameLst>
                                          <p:attrName>ppt_w</p:attrName>
                                        </p:attrNameLst>
                                      </p:cBhvr>
                                      <p:tavLst>
                                        <p:tav tm="0">
                                          <p:val>
                                            <p:fltVal val="0"/>
                                          </p:val>
                                        </p:tav>
                                        <p:tav tm="100000">
                                          <p:val>
                                            <p:strVal val="#ppt_w"/>
                                          </p:val>
                                        </p:tav>
                                      </p:tavLst>
                                    </p:anim>
                                    <p:anim calcmode="lin" valueType="num">
                                      <p:cBhvr>
                                        <p:cTn id="10" dur="500" fill="hold"/>
                                        <p:tgtEl>
                                          <p:spTgt spid="56325"/>
                                        </p:tgtEl>
                                        <p:attrNameLst>
                                          <p:attrName>ppt_h</p:attrName>
                                        </p:attrNameLst>
                                      </p:cBhvr>
                                      <p:tavLst>
                                        <p:tav tm="0">
                                          <p:val>
                                            <p:fltVal val="0"/>
                                          </p:val>
                                        </p:tav>
                                        <p:tav tm="100000">
                                          <p:val>
                                            <p:strVal val="#ppt_h"/>
                                          </p:val>
                                        </p:tav>
                                      </p:tavLst>
                                    </p:anim>
                                    <p:animEffect transition="in" filter="fade">
                                      <p:cBhvr>
                                        <p:cTn id="11" dur="500"/>
                                        <p:tgtEl>
                                          <p:spTgt spid="56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Autofit/>
          </a:bodyPr>
          <a:lstStyle/>
          <a:p>
            <a:r>
              <a:rPr lang="en-US" sz="4000" dirty="0"/>
              <a:t>12.4 Volume of Prisms and Cylinders</a:t>
            </a:r>
            <a:endParaRPr lang="en-US" sz="4000" dirty="0" smtClean="0"/>
          </a:p>
        </p:txBody>
      </p:sp>
      <p:sp>
        <p:nvSpPr>
          <p:cNvPr id="63491" name="Rectangle 3"/>
          <p:cNvSpPr>
            <a:spLocks noGrp="1" noChangeArrowheads="1"/>
          </p:cNvSpPr>
          <p:nvPr>
            <p:ph sz="half" idx="2"/>
          </p:nvPr>
        </p:nvSpPr>
        <p:spPr>
          <a:xfrm>
            <a:off x="190500" y="2647950"/>
            <a:ext cx="3771900" cy="2097144"/>
          </a:xfrm>
        </p:spPr>
        <p:txBody>
          <a:bodyPr>
            <a:normAutofit fontScale="85000" lnSpcReduction="20000"/>
          </a:bodyPr>
          <a:lstStyle/>
          <a:p>
            <a:pPr eaLnBrk="1" hangingPunct="1"/>
            <a:r>
              <a:rPr lang="en-US" dirty="0" smtClean="0"/>
              <a:t>Find the volume.</a:t>
            </a:r>
          </a:p>
          <a:p>
            <a:pPr eaLnBrk="1" hangingPunct="1"/>
            <a:endParaRPr lang="en-US" dirty="0"/>
          </a:p>
          <a:p>
            <a:pPr eaLnBrk="1" hangingPunct="1"/>
            <a:endParaRPr lang="en-US" dirty="0" smtClean="0"/>
          </a:p>
          <a:p>
            <a:pPr eaLnBrk="1" hangingPunct="1"/>
            <a:endParaRPr lang="en-US" dirty="0" smtClean="0"/>
          </a:p>
          <a:p>
            <a:pPr eaLnBrk="1" hangingPunct="1"/>
            <a:endParaRPr lang="en-US" dirty="0"/>
          </a:p>
          <a:p>
            <a:r>
              <a:rPr lang="en-US" i="1" dirty="0"/>
              <a:t>822 #2-40 </a:t>
            </a:r>
            <a:r>
              <a:rPr lang="en-US" i="1" dirty="0" smtClean="0"/>
              <a:t>even = 20</a:t>
            </a:r>
            <a:endParaRPr lang="en-US" dirty="0" smtClean="0"/>
          </a:p>
        </p:txBody>
      </p:sp>
      <p:sp>
        <p:nvSpPr>
          <p:cNvPr id="46" name="TextBox 45"/>
          <p:cNvSpPr txBox="1"/>
          <p:nvPr/>
        </p:nvSpPr>
        <p:spPr>
          <a:xfrm>
            <a:off x="228600" y="1288018"/>
            <a:ext cx="8686800" cy="492443"/>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600" dirty="0" err="1"/>
              <a:t>Cavalieri’s</a:t>
            </a:r>
            <a:r>
              <a:rPr lang="en-US" sz="2600" dirty="0"/>
              <a:t> Principle</a:t>
            </a:r>
          </a:p>
        </p:txBody>
      </p:sp>
      <p:sp>
        <p:nvSpPr>
          <p:cNvPr id="47" name="TextBox 46"/>
          <p:cNvSpPr txBox="1"/>
          <p:nvPr/>
        </p:nvSpPr>
        <p:spPr>
          <a:xfrm>
            <a:off x="228600" y="1755398"/>
            <a:ext cx="8686800" cy="89255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marL="0" lvl="1"/>
            <a:r>
              <a:rPr lang="en-US" sz="2600" dirty="0"/>
              <a:t>If two solids have the same height and the same cross-sectional area at every level, then they have the same volume</a:t>
            </a:r>
            <a:r>
              <a:rPr lang="en-US" sz="2600" dirty="0" smtClean="0"/>
              <a:t>.</a:t>
            </a:r>
            <a:endParaRPr lang="en-US" sz="2600" dirty="0"/>
          </a:p>
        </p:txBody>
      </p:sp>
      <p:pic>
        <p:nvPicPr>
          <p:cNvPr id="4098"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10050" y="2540508"/>
            <a:ext cx="4705350" cy="2469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95333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1">
                                            <p:txEl>
                                              <p:pRg st="0" end="0"/>
                                            </p:txEl>
                                          </p:spTgt>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fade">
                                      <p:cBhvr>
                                        <p:cTn id="17" dur="500"/>
                                        <p:tgtEl>
                                          <p:spTgt spid="409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349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uiExpand="1" build="p"/>
      <p:bldP spid="46" grpId="0" animBg="1"/>
      <p:bldP spid="4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12. 4 Answers</a:t>
            </a:r>
            <a:endParaRPr lang="en-US" dirty="0" smtClean="0"/>
          </a:p>
          <a:p>
            <a:endParaRPr lang="en-US" dirty="0"/>
          </a:p>
          <a:p>
            <a:r>
              <a:rPr lang="en-US" dirty="0" smtClean="0">
                <a:hlinkClick r:id="rId4" action="ppaction://hlinkpres?slideindex=1&amp;slidetitle="/>
              </a:rPr>
              <a:t>12.4 Homework Quiz</a:t>
            </a:r>
            <a:endParaRPr lang="en-US" dirty="0"/>
          </a:p>
        </p:txBody>
      </p:sp>
    </p:spTree>
    <p:extLst>
      <p:ext uri="{BB962C8B-B14F-4D97-AF65-F5344CB8AC3E}">
        <p14:creationId xmlns:p14="http://schemas.microsoft.com/office/powerpoint/2010/main" val="38802177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12.5 Volume of Pyramids and Cones</a:t>
            </a:r>
            <a:endParaRPr lang="en-US" dirty="0"/>
          </a:p>
        </p:txBody>
      </p:sp>
      <p:sp>
        <p:nvSpPr>
          <p:cNvPr id="6" name="Content Placeholder 5"/>
          <p:cNvSpPr>
            <a:spLocks noGrp="1"/>
          </p:cNvSpPr>
          <p:nvPr>
            <p:ph idx="1"/>
          </p:nvPr>
        </p:nvSpPr>
        <p:spPr/>
        <p:txBody>
          <a:bodyPr/>
          <a:lstStyle/>
          <a:p>
            <a:r>
              <a:rPr lang="en-US" dirty="0"/>
              <a:t>How much ice cream will fill an ice cream cone?  </a:t>
            </a:r>
          </a:p>
          <a:p>
            <a:endParaRPr lang="en-US" dirty="0" smtClean="0"/>
          </a:p>
          <a:p>
            <a:r>
              <a:rPr lang="en-US" dirty="0" smtClean="0"/>
              <a:t>How </a:t>
            </a:r>
            <a:r>
              <a:rPr lang="en-US" dirty="0"/>
              <a:t>could you find out without filling it with ice cream?  </a:t>
            </a:r>
          </a:p>
          <a:p>
            <a:endParaRPr lang="en-US" dirty="0" smtClean="0"/>
          </a:p>
          <a:p>
            <a:r>
              <a:rPr lang="en-US" dirty="0" smtClean="0"/>
              <a:t>What </a:t>
            </a:r>
            <a:r>
              <a:rPr lang="en-US" dirty="0"/>
              <a:t>will you measure?  </a:t>
            </a:r>
          </a:p>
          <a:p>
            <a:endParaRPr lang="en-US" dirty="0"/>
          </a:p>
        </p:txBody>
      </p:sp>
    </p:spTree>
    <p:extLst>
      <p:ext uri="{BB962C8B-B14F-4D97-AF65-F5344CB8AC3E}">
        <p14:creationId xmlns:p14="http://schemas.microsoft.com/office/powerpoint/2010/main" val="1111159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12.5 Volume of Pyramids and Cones</a:t>
            </a:r>
          </a:p>
        </p:txBody>
      </p:sp>
      <p:sp>
        <p:nvSpPr>
          <p:cNvPr id="4" name="TextBox 3"/>
          <p:cNvSpPr txBox="1"/>
          <p:nvPr/>
        </p:nvSpPr>
        <p:spPr>
          <a:xfrm>
            <a:off x="228600" y="1288018"/>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smtClean="0"/>
              <a:t>Volume of a Pyramid</a:t>
            </a:r>
          </a:p>
        </p:txBody>
      </p:sp>
      <mc:AlternateContent xmlns:mc="http://schemas.openxmlformats.org/markup-compatibility/2006" xmlns:a14="http://schemas.microsoft.com/office/drawing/2010/main">
        <mc:Choice Requires="a14">
          <p:sp>
            <p:nvSpPr>
              <p:cNvPr id="5" name="TextBox 4"/>
              <p:cNvSpPr txBox="1"/>
              <p:nvPr/>
            </p:nvSpPr>
            <p:spPr>
              <a:xfrm>
                <a:off x="228600" y="1809750"/>
                <a:ext cx="8686800" cy="124418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𝑉</m:t>
                      </m:r>
                      <m:r>
                        <a:rPr lang="en-US" sz="2600" b="0" i="1" smtClean="0">
                          <a:latin typeface="Cambria Math"/>
                        </a:rPr>
                        <m:t>=</m:t>
                      </m:r>
                      <m:f>
                        <m:fPr>
                          <m:ctrlPr>
                            <a:rPr lang="en-US" sz="2600" b="0" i="1" smtClean="0">
                              <a:latin typeface="Cambria Math"/>
                            </a:rPr>
                          </m:ctrlPr>
                        </m:fPr>
                        <m:num>
                          <m:r>
                            <a:rPr lang="en-US" sz="2600" b="0" i="1" smtClean="0">
                              <a:latin typeface="Cambria Math"/>
                            </a:rPr>
                            <m:t>1</m:t>
                          </m:r>
                        </m:num>
                        <m:den>
                          <m:r>
                            <a:rPr lang="en-US" sz="2600" b="0" i="1" smtClean="0">
                              <a:latin typeface="Cambria Math"/>
                            </a:rPr>
                            <m:t>3</m:t>
                          </m:r>
                        </m:den>
                      </m:f>
                      <m:r>
                        <a:rPr lang="en-US" sz="2600" b="0" i="1" smtClean="0">
                          <a:latin typeface="Cambria Math"/>
                        </a:rPr>
                        <m:t>𝐵h</m:t>
                      </m:r>
                    </m:oMath>
                  </m:oMathPara>
                </a14:m>
                <a:endParaRPr lang="en-US" sz="2600" dirty="0" smtClean="0"/>
              </a:p>
              <a:p>
                <a:r>
                  <a:rPr lang="en-US" sz="2600" dirty="0" smtClean="0"/>
                  <a:t>Where B = base area, h = height of pyramid</a:t>
                </a:r>
                <a:endParaRPr lang="en-US" sz="2600" dirty="0"/>
              </a:p>
            </p:txBody>
          </p:sp>
        </mc:Choice>
        <mc:Fallback xmlns="">
          <p:sp>
            <p:nvSpPr>
              <p:cNvPr id="5" name="TextBox 4"/>
              <p:cNvSpPr txBox="1">
                <a:spLocks noRot="1" noChangeAspect="1" noMove="1" noResize="1" noEditPoints="1" noAdjustHandles="1" noChangeArrowheads="1" noChangeShapeType="1" noTextEdit="1"/>
              </p:cNvSpPr>
              <p:nvPr/>
            </p:nvSpPr>
            <p:spPr>
              <a:xfrm>
                <a:off x="228600" y="1809750"/>
                <a:ext cx="8686800" cy="1244187"/>
              </a:xfrm>
              <a:prstGeom prst="rect">
                <a:avLst/>
              </a:prstGeom>
              <a:blipFill rotWithShape="1">
                <a:blip r:embed="rId3"/>
                <a:stretch>
                  <a:fillRect/>
                </a:stretch>
              </a:blipFill>
            </p:spPr>
            <p:txBody>
              <a:bodyPr/>
              <a:lstStyle/>
              <a:p>
                <a:r>
                  <a:rPr lang="en-US">
                    <a:noFill/>
                  </a:rPr>
                  <a:t> </a:t>
                </a:r>
              </a:p>
            </p:txBody>
          </p:sp>
        </mc:Fallback>
      </mc:AlternateContent>
      <p:sp>
        <p:nvSpPr>
          <p:cNvPr id="6" name="TextBox 5"/>
          <p:cNvSpPr txBox="1"/>
          <p:nvPr/>
        </p:nvSpPr>
        <p:spPr>
          <a:xfrm>
            <a:off x="209550" y="3116818"/>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smtClean="0"/>
              <a:t>Volume of a Cone</a:t>
            </a:r>
          </a:p>
        </p:txBody>
      </p:sp>
      <mc:AlternateContent xmlns:mc="http://schemas.openxmlformats.org/markup-compatibility/2006" xmlns:a14="http://schemas.microsoft.com/office/drawing/2010/main">
        <mc:Choice Requires="a14">
          <p:sp>
            <p:nvSpPr>
              <p:cNvPr id="7" name="TextBox 6"/>
              <p:cNvSpPr txBox="1"/>
              <p:nvPr/>
            </p:nvSpPr>
            <p:spPr>
              <a:xfrm>
                <a:off x="209550" y="3638550"/>
                <a:ext cx="8686800" cy="124418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𝑉</m:t>
                      </m:r>
                      <m:r>
                        <a:rPr lang="en-US" sz="2600" b="0" i="1" smtClean="0">
                          <a:latin typeface="Cambria Math"/>
                        </a:rPr>
                        <m:t>=</m:t>
                      </m:r>
                      <m:f>
                        <m:fPr>
                          <m:ctrlPr>
                            <a:rPr lang="en-US" sz="2600" b="0" i="1" smtClean="0">
                              <a:latin typeface="Cambria Math"/>
                            </a:rPr>
                          </m:ctrlPr>
                        </m:fPr>
                        <m:num>
                          <m:r>
                            <a:rPr lang="en-US" sz="2600" b="0" i="1" smtClean="0">
                              <a:latin typeface="Cambria Math"/>
                            </a:rPr>
                            <m:t>1</m:t>
                          </m:r>
                        </m:num>
                        <m:den>
                          <m:r>
                            <a:rPr lang="en-US" sz="2600" b="0" i="1" smtClean="0">
                              <a:latin typeface="Cambria Math"/>
                            </a:rPr>
                            <m:t>3</m:t>
                          </m:r>
                        </m:den>
                      </m:f>
                      <m:r>
                        <a:rPr lang="en-US" sz="2600" b="0" i="1" smtClean="0">
                          <a:latin typeface="Cambria Math"/>
                        </a:rPr>
                        <m:t>𝜋</m:t>
                      </m:r>
                      <m:sSup>
                        <m:sSupPr>
                          <m:ctrlPr>
                            <a:rPr lang="en-US" sz="2600" b="0" i="1" smtClean="0">
                              <a:latin typeface="Cambria Math"/>
                            </a:rPr>
                          </m:ctrlPr>
                        </m:sSupPr>
                        <m:e>
                          <m:r>
                            <a:rPr lang="en-US" sz="2600" b="0" i="1" smtClean="0">
                              <a:latin typeface="Cambria Math"/>
                            </a:rPr>
                            <m:t>𝑟</m:t>
                          </m:r>
                        </m:e>
                        <m:sup>
                          <m:r>
                            <a:rPr lang="en-US" sz="2600" b="0" i="1" smtClean="0">
                              <a:latin typeface="Cambria Math"/>
                            </a:rPr>
                            <m:t>2</m:t>
                          </m:r>
                        </m:sup>
                      </m:sSup>
                      <m:r>
                        <a:rPr lang="en-US" sz="2600" b="0" i="1" smtClean="0">
                          <a:latin typeface="Cambria Math"/>
                        </a:rPr>
                        <m:t>h</m:t>
                      </m:r>
                    </m:oMath>
                  </m:oMathPara>
                </a14:m>
                <a:endParaRPr lang="en-US" sz="2600" dirty="0" smtClean="0"/>
              </a:p>
              <a:p>
                <a:r>
                  <a:rPr lang="en-US" sz="2600" dirty="0" smtClean="0"/>
                  <a:t>Where r = radius, h = height of cone</a:t>
                </a:r>
                <a:endParaRPr lang="en-US" sz="2600" dirty="0"/>
              </a:p>
            </p:txBody>
          </p:sp>
        </mc:Choice>
        <mc:Fallback xmlns="">
          <p:sp>
            <p:nvSpPr>
              <p:cNvPr id="7" name="TextBox 6"/>
              <p:cNvSpPr txBox="1">
                <a:spLocks noRot="1" noChangeAspect="1" noMove="1" noResize="1" noEditPoints="1" noAdjustHandles="1" noChangeArrowheads="1" noChangeShapeType="1" noTextEdit="1"/>
              </p:cNvSpPr>
              <p:nvPr/>
            </p:nvSpPr>
            <p:spPr>
              <a:xfrm>
                <a:off x="209550" y="3638550"/>
                <a:ext cx="8686800" cy="1244187"/>
              </a:xfrm>
              <a:prstGeom prst="rect">
                <a:avLst/>
              </a:prstGeom>
              <a:blipFill rotWithShape="1">
                <a:blip r:embed="rId4"/>
                <a:stretch>
                  <a:fillRect/>
                </a:stretch>
              </a:blipFill>
            </p:spPr>
            <p:txBody>
              <a:bodyPr/>
              <a:lstStyle/>
              <a:p>
                <a:r>
                  <a:rPr lang="en-US">
                    <a:noFill/>
                  </a:rPr>
                  <a:t> </a:t>
                </a:r>
              </a:p>
            </p:txBody>
          </p:sp>
        </mc:Fallback>
      </mc:AlternateContent>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3180" y="535592"/>
            <a:ext cx="3118629" cy="2028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5054" y="3053937"/>
            <a:ext cx="3543236" cy="2025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5135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146"/>
                                        </p:tgtEl>
                                        <p:attrNameLst>
                                          <p:attrName>style.visibility</p:attrName>
                                        </p:attrNameLst>
                                      </p:cBhvr>
                                      <p:to>
                                        <p:strVal val="visible"/>
                                      </p:to>
                                    </p:set>
                                    <p:animEffect transition="in" filter="fade">
                                      <p:cBhvr>
                                        <p:cTn id="13" dur="500"/>
                                        <p:tgtEl>
                                          <p:spTgt spid="614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6147"/>
                                        </p:tgtEl>
                                        <p:attrNameLst>
                                          <p:attrName>style.visibility</p:attrName>
                                        </p:attrNameLst>
                                      </p:cBhvr>
                                      <p:to>
                                        <p:strVal val="visible"/>
                                      </p:to>
                                    </p:set>
                                    <p:animEffect transition="in" filter="fade">
                                      <p:cBhvr>
                                        <p:cTn id="24"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12.5 Volume of Pyramids and Cones</a:t>
            </a:r>
          </a:p>
        </p:txBody>
      </p:sp>
      <p:sp>
        <p:nvSpPr>
          <p:cNvPr id="3" name="Content Placeholder 2"/>
          <p:cNvSpPr>
            <a:spLocks noGrp="1"/>
          </p:cNvSpPr>
          <p:nvPr>
            <p:ph idx="1"/>
          </p:nvPr>
        </p:nvSpPr>
        <p:spPr>
          <a:xfrm>
            <a:off x="228600" y="1257300"/>
            <a:ext cx="8610600" cy="3657600"/>
          </a:xfrm>
        </p:spPr>
        <p:txBody>
          <a:bodyPr>
            <a:normAutofit fontScale="85000" lnSpcReduction="20000"/>
          </a:bodyPr>
          <a:lstStyle/>
          <a:p>
            <a:r>
              <a:rPr lang="en-US" dirty="0" smtClean="0"/>
              <a:t>Find the volume.</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i="1" dirty="0"/>
              <a:t>832 #2-30 even, 34, 36, 40, 44-52 </a:t>
            </a:r>
            <a:r>
              <a:rPr lang="en-US" i="1" dirty="0" smtClean="0"/>
              <a:t>even = 23</a:t>
            </a:r>
          </a:p>
          <a:p>
            <a:r>
              <a:rPr lang="en-US" i="1" dirty="0" smtClean="0"/>
              <a:t>Extra Credit </a:t>
            </a:r>
            <a:r>
              <a:rPr lang="en-US" i="1" dirty="0"/>
              <a:t>836 #2, </a:t>
            </a:r>
            <a:r>
              <a:rPr lang="en-US" i="1" dirty="0" smtClean="0"/>
              <a:t>4 = +2</a:t>
            </a:r>
            <a:endParaRPr lang="en-US" dirty="0" smtClean="0"/>
          </a:p>
        </p:txBody>
      </p:sp>
      <p:pic>
        <p:nvPicPr>
          <p:cNvPr id="717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8600" y="1581150"/>
            <a:ext cx="2794614"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56404" y="1200150"/>
            <a:ext cx="4381500" cy="250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3868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500"/>
                                        <p:tgtEl>
                                          <p:spTgt spid="717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7171"/>
                                        </p:tgtEl>
                                        <p:attrNameLst>
                                          <p:attrName>style.visibility</p:attrName>
                                        </p:attrNameLst>
                                      </p:cBhvr>
                                      <p:to>
                                        <p:strVal val="visible"/>
                                      </p:to>
                                    </p:set>
                                    <p:animEffect transition="in" filter="fade">
                                      <p:cBhvr>
                                        <p:cTn id="16" dur="500"/>
                                        <p:tgtEl>
                                          <p:spTgt spid="7171"/>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12.5 Answers</a:t>
            </a:r>
            <a:endParaRPr lang="en-US" dirty="0" smtClean="0"/>
          </a:p>
          <a:p>
            <a:endParaRPr lang="en-US" dirty="0"/>
          </a:p>
          <a:p>
            <a:r>
              <a:rPr lang="en-US" dirty="0" smtClean="0">
                <a:hlinkClick r:id="rId4" action="ppaction://hlinkpres?slideindex=1&amp;slidetitle="/>
              </a:rPr>
              <a:t>12.5 Homework Quiz</a:t>
            </a:r>
            <a:endParaRPr lang="en-US" dirty="0"/>
          </a:p>
        </p:txBody>
      </p:sp>
    </p:spTree>
    <p:extLst>
      <p:ext uri="{BB962C8B-B14F-4D97-AF65-F5344CB8AC3E}">
        <p14:creationId xmlns:p14="http://schemas.microsoft.com/office/powerpoint/2010/main" val="38802177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Autofit/>
          </a:bodyPr>
          <a:lstStyle/>
          <a:p>
            <a:r>
              <a:rPr lang="en-US" sz="3600" dirty="0"/>
              <a:t>12.6 Surface Area and Volume of Spheres</a:t>
            </a:r>
            <a:endParaRPr lang="en-US" sz="4000" dirty="0" smtClean="0"/>
          </a:p>
        </p:txBody>
      </p:sp>
      <p:sp>
        <p:nvSpPr>
          <p:cNvPr id="66563" name="Rectangle 3"/>
          <p:cNvSpPr>
            <a:spLocks noGrp="1" noChangeArrowheads="1"/>
          </p:cNvSpPr>
          <p:nvPr>
            <p:ph type="body" idx="1"/>
          </p:nvPr>
        </p:nvSpPr>
        <p:spPr>
          <a:xfrm>
            <a:off x="457200" y="1371600"/>
            <a:ext cx="5029200" cy="3543300"/>
          </a:xfrm>
        </p:spPr>
        <p:txBody>
          <a:bodyPr>
            <a:normAutofit fontScale="92500" lnSpcReduction="20000"/>
          </a:bodyPr>
          <a:lstStyle/>
          <a:p>
            <a:pPr eaLnBrk="1" hangingPunct="1">
              <a:lnSpc>
                <a:spcPct val="90000"/>
              </a:lnSpc>
              <a:buFont typeface="Wingdings" pitchFamily="2" charset="2"/>
              <a:buNone/>
            </a:pPr>
            <a:r>
              <a:rPr lang="en-US" dirty="0" smtClean="0"/>
              <a:t>Terms</a:t>
            </a:r>
          </a:p>
          <a:p>
            <a:pPr eaLnBrk="1" hangingPunct="1">
              <a:lnSpc>
                <a:spcPct val="90000"/>
              </a:lnSpc>
            </a:pPr>
            <a:r>
              <a:rPr lang="en-US" b="1" dirty="0" smtClean="0"/>
              <a:t>Sphere</a:t>
            </a:r>
            <a:r>
              <a:rPr lang="en-US" dirty="0" smtClean="0"/>
              <a:t> </a:t>
            </a:r>
            <a:r>
              <a:rPr lang="en-US" dirty="0" smtClean="0">
                <a:sym typeface="Wingdings" pitchFamily="2" charset="2"/>
              </a:rPr>
              <a:t></a:t>
            </a:r>
            <a:r>
              <a:rPr lang="en-US" dirty="0" smtClean="0"/>
              <a:t> all points equidistant from center</a:t>
            </a:r>
          </a:p>
          <a:p>
            <a:pPr eaLnBrk="1" hangingPunct="1">
              <a:lnSpc>
                <a:spcPct val="90000"/>
              </a:lnSpc>
            </a:pPr>
            <a:r>
              <a:rPr lang="en-US" b="1" dirty="0" smtClean="0"/>
              <a:t>Radius</a:t>
            </a:r>
            <a:r>
              <a:rPr lang="en-US" dirty="0" smtClean="0"/>
              <a:t> </a:t>
            </a:r>
            <a:r>
              <a:rPr lang="en-US" dirty="0" smtClean="0">
                <a:sym typeface="Wingdings" pitchFamily="2" charset="2"/>
              </a:rPr>
              <a:t></a:t>
            </a:r>
            <a:r>
              <a:rPr lang="en-US" dirty="0" smtClean="0"/>
              <a:t> segment from center to surface</a:t>
            </a:r>
          </a:p>
          <a:p>
            <a:pPr eaLnBrk="1" hangingPunct="1">
              <a:lnSpc>
                <a:spcPct val="90000"/>
              </a:lnSpc>
            </a:pPr>
            <a:r>
              <a:rPr lang="en-US" b="1" dirty="0" smtClean="0"/>
              <a:t>Chord</a:t>
            </a:r>
            <a:r>
              <a:rPr lang="en-US" dirty="0" smtClean="0"/>
              <a:t> </a:t>
            </a:r>
            <a:r>
              <a:rPr lang="en-US" dirty="0" smtClean="0">
                <a:sym typeface="Wingdings" pitchFamily="2" charset="2"/>
              </a:rPr>
              <a:t></a:t>
            </a:r>
            <a:r>
              <a:rPr lang="en-US" dirty="0" smtClean="0"/>
              <a:t> segment that connects two points on the sphere</a:t>
            </a:r>
          </a:p>
          <a:p>
            <a:pPr eaLnBrk="1" hangingPunct="1">
              <a:lnSpc>
                <a:spcPct val="90000"/>
              </a:lnSpc>
            </a:pPr>
            <a:r>
              <a:rPr lang="en-US" b="1" dirty="0" smtClean="0"/>
              <a:t>Diameter</a:t>
            </a:r>
            <a:r>
              <a:rPr lang="en-US" dirty="0" smtClean="0"/>
              <a:t> </a:t>
            </a:r>
            <a:r>
              <a:rPr lang="en-US" dirty="0" smtClean="0">
                <a:sym typeface="Wingdings" pitchFamily="2" charset="2"/>
              </a:rPr>
              <a:t></a:t>
            </a:r>
            <a:r>
              <a:rPr lang="en-US" dirty="0" smtClean="0"/>
              <a:t> chord contains the center of </a:t>
            </a:r>
            <a:r>
              <a:rPr lang="en-US" smtClean="0"/>
              <a:t>the sphere</a:t>
            </a:r>
            <a:endParaRPr lang="en-US" dirty="0" smtClean="0"/>
          </a:p>
          <a:p>
            <a:pPr eaLnBrk="1" hangingPunct="1">
              <a:lnSpc>
                <a:spcPct val="90000"/>
              </a:lnSpc>
            </a:pPr>
            <a:r>
              <a:rPr lang="en-US" b="1" dirty="0" smtClean="0"/>
              <a:t>Tangent</a:t>
            </a:r>
            <a:r>
              <a:rPr lang="en-US" dirty="0" smtClean="0"/>
              <a:t> </a:t>
            </a:r>
            <a:r>
              <a:rPr lang="en-US" dirty="0" smtClean="0">
                <a:sym typeface="Wingdings" pitchFamily="2" charset="2"/>
              </a:rPr>
              <a:t></a:t>
            </a:r>
            <a:r>
              <a:rPr lang="en-US" dirty="0" smtClean="0"/>
              <a:t> line that intersects the sphere in exactly one place </a:t>
            </a:r>
          </a:p>
        </p:txBody>
      </p:sp>
      <p:pic>
        <p:nvPicPr>
          <p:cNvPr id="33796" name="Picture 4" descr="sphe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771650"/>
            <a:ext cx="3505200"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6" name="Line 6"/>
          <p:cNvSpPr>
            <a:spLocks noChangeShapeType="1"/>
          </p:cNvSpPr>
          <p:nvPr/>
        </p:nvSpPr>
        <p:spPr bwMode="auto">
          <a:xfrm>
            <a:off x="7010400" y="3333750"/>
            <a:ext cx="1066800" cy="0"/>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67" name="Line 7"/>
          <p:cNvSpPr>
            <a:spLocks noChangeShapeType="1"/>
          </p:cNvSpPr>
          <p:nvPr/>
        </p:nvSpPr>
        <p:spPr bwMode="auto">
          <a:xfrm>
            <a:off x="6096000" y="3790950"/>
            <a:ext cx="1600200" cy="408814"/>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69" name="Line 9"/>
          <p:cNvSpPr>
            <a:spLocks noChangeShapeType="1"/>
          </p:cNvSpPr>
          <p:nvPr/>
        </p:nvSpPr>
        <p:spPr bwMode="auto">
          <a:xfrm flipV="1">
            <a:off x="5334000" y="1737431"/>
            <a:ext cx="2286000" cy="1062919"/>
          </a:xfrm>
          <a:prstGeom prst="line">
            <a:avLst/>
          </a:prstGeom>
          <a:noFill/>
          <a:ln w="2857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6995930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563">
                                            <p:txEl>
                                              <p:pRg st="2" end="2"/>
                                            </p:txEl>
                                          </p:spTgt>
                                        </p:tgtEl>
                                        <p:attrNameLst>
                                          <p:attrName>style.visibility</p:attrName>
                                        </p:attrNameLst>
                                      </p:cBhvr>
                                      <p:to>
                                        <p:strVal val="visible"/>
                                      </p:to>
                                    </p:set>
                                  </p:childTnLst>
                                </p:cTn>
                              </p:par>
                            </p:childTnLst>
                          </p:cTn>
                        </p:par>
                        <p:par>
                          <p:cTn id="15" fill="hold" nodeType="afterGroup">
                            <p:stCondLst>
                              <p:cond delay="0"/>
                            </p:stCondLst>
                            <p:childTnLst>
                              <p:par>
                                <p:cTn id="16" presetID="26" presetClass="entr" presetSubtype="0" fill="hold" grpId="0" nodeType="afterEffect">
                                  <p:stCondLst>
                                    <p:cond delay="0"/>
                                  </p:stCondLst>
                                  <p:childTnLst>
                                    <p:set>
                                      <p:cBhvr>
                                        <p:cTn id="17" dur="1" fill="hold">
                                          <p:stCondLst>
                                            <p:cond delay="0"/>
                                          </p:stCondLst>
                                        </p:cTn>
                                        <p:tgtEl>
                                          <p:spTgt spid="66566"/>
                                        </p:tgtEl>
                                        <p:attrNameLst>
                                          <p:attrName>style.visibility</p:attrName>
                                        </p:attrNameLst>
                                      </p:cBhvr>
                                      <p:to>
                                        <p:strVal val="visible"/>
                                      </p:to>
                                    </p:set>
                                    <p:animEffect transition="in" filter="wipe(down)">
                                      <p:cBhvr>
                                        <p:cTn id="18" dur="580">
                                          <p:stCondLst>
                                            <p:cond delay="0"/>
                                          </p:stCondLst>
                                        </p:cTn>
                                        <p:tgtEl>
                                          <p:spTgt spid="66566"/>
                                        </p:tgtEl>
                                      </p:cBhvr>
                                    </p:animEffect>
                                    <p:anim calcmode="lin" valueType="num">
                                      <p:cBhvr>
                                        <p:cTn id="19" dur="1822" tmFilter="0,0; 0.14,0.36; 0.43,0.73; 0.71,0.91; 1.0,1.0">
                                          <p:stCondLst>
                                            <p:cond delay="0"/>
                                          </p:stCondLst>
                                        </p:cTn>
                                        <p:tgtEl>
                                          <p:spTgt spid="66566"/>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66566"/>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66566"/>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66566"/>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66566"/>
                                        </p:tgtEl>
                                        <p:attrNameLst>
                                          <p:attrName>ppt_y</p:attrName>
                                        </p:attrNameLst>
                                      </p:cBhvr>
                                      <p:tavLst>
                                        <p:tav tm="0" fmla="#ppt_y-sin(pi*$)/81">
                                          <p:val>
                                            <p:fltVal val="0"/>
                                          </p:val>
                                        </p:tav>
                                        <p:tav tm="100000">
                                          <p:val>
                                            <p:fltVal val="1"/>
                                          </p:val>
                                        </p:tav>
                                      </p:tavLst>
                                    </p:anim>
                                    <p:animScale>
                                      <p:cBhvr>
                                        <p:cTn id="24" dur="26">
                                          <p:stCondLst>
                                            <p:cond delay="650"/>
                                          </p:stCondLst>
                                        </p:cTn>
                                        <p:tgtEl>
                                          <p:spTgt spid="66566"/>
                                        </p:tgtEl>
                                      </p:cBhvr>
                                      <p:to x="100000" y="60000"/>
                                    </p:animScale>
                                    <p:animScale>
                                      <p:cBhvr>
                                        <p:cTn id="25" dur="166" decel="50000">
                                          <p:stCondLst>
                                            <p:cond delay="676"/>
                                          </p:stCondLst>
                                        </p:cTn>
                                        <p:tgtEl>
                                          <p:spTgt spid="66566"/>
                                        </p:tgtEl>
                                      </p:cBhvr>
                                      <p:to x="100000" y="100000"/>
                                    </p:animScale>
                                    <p:animScale>
                                      <p:cBhvr>
                                        <p:cTn id="26" dur="26">
                                          <p:stCondLst>
                                            <p:cond delay="1312"/>
                                          </p:stCondLst>
                                        </p:cTn>
                                        <p:tgtEl>
                                          <p:spTgt spid="66566"/>
                                        </p:tgtEl>
                                      </p:cBhvr>
                                      <p:to x="100000" y="80000"/>
                                    </p:animScale>
                                    <p:animScale>
                                      <p:cBhvr>
                                        <p:cTn id="27" dur="166" decel="50000">
                                          <p:stCondLst>
                                            <p:cond delay="1338"/>
                                          </p:stCondLst>
                                        </p:cTn>
                                        <p:tgtEl>
                                          <p:spTgt spid="66566"/>
                                        </p:tgtEl>
                                      </p:cBhvr>
                                      <p:to x="100000" y="100000"/>
                                    </p:animScale>
                                    <p:animScale>
                                      <p:cBhvr>
                                        <p:cTn id="28" dur="26">
                                          <p:stCondLst>
                                            <p:cond delay="1642"/>
                                          </p:stCondLst>
                                        </p:cTn>
                                        <p:tgtEl>
                                          <p:spTgt spid="66566"/>
                                        </p:tgtEl>
                                      </p:cBhvr>
                                      <p:to x="100000" y="90000"/>
                                    </p:animScale>
                                    <p:animScale>
                                      <p:cBhvr>
                                        <p:cTn id="29" dur="166" decel="50000">
                                          <p:stCondLst>
                                            <p:cond delay="1668"/>
                                          </p:stCondLst>
                                        </p:cTn>
                                        <p:tgtEl>
                                          <p:spTgt spid="66566"/>
                                        </p:tgtEl>
                                      </p:cBhvr>
                                      <p:to x="100000" y="100000"/>
                                    </p:animScale>
                                    <p:animScale>
                                      <p:cBhvr>
                                        <p:cTn id="30" dur="26">
                                          <p:stCondLst>
                                            <p:cond delay="1808"/>
                                          </p:stCondLst>
                                        </p:cTn>
                                        <p:tgtEl>
                                          <p:spTgt spid="66566"/>
                                        </p:tgtEl>
                                      </p:cBhvr>
                                      <p:to x="100000" y="95000"/>
                                    </p:animScale>
                                    <p:animScale>
                                      <p:cBhvr>
                                        <p:cTn id="31" dur="166" decel="50000">
                                          <p:stCondLst>
                                            <p:cond delay="1834"/>
                                          </p:stCondLst>
                                        </p:cTn>
                                        <p:tgtEl>
                                          <p:spTgt spid="66566"/>
                                        </p:tgtEl>
                                      </p:cBhvr>
                                      <p:to x="100000" y="100000"/>
                                    </p:animScale>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66563">
                                            <p:txEl>
                                              <p:pRg st="3" end="3"/>
                                            </p:txEl>
                                          </p:spTgt>
                                        </p:tgtEl>
                                        <p:attrNameLst>
                                          <p:attrName>style.visibility</p:attrName>
                                        </p:attrNameLst>
                                      </p:cBhvr>
                                      <p:to>
                                        <p:strVal val="visible"/>
                                      </p:to>
                                    </p:set>
                                  </p:childTnLst>
                                </p:cTn>
                              </p:par>
                            </p:childTnLst>
                          </p:cTn>
                        </p:par>
                        <p:par>
                          <p:cTn id="36" fill="hold" nodeType="afterGroup">
                            <p:stCondLst>
                              <p:cond delay="0"/>
                            </p:stCondLst>
                            <p:childTnLst>
                              <p:par>
                                <p:cTn id="37" presetID="26" presetClass="entr" presetSubtype="0" fill="hold" grpId="0" nodeType="afterEffect">
                                  <p:stCondLst>
                                    <p:cond delay="0"/>
                                  </p:stCondLst>
                                  <p:childTnLst>
                                    <p:set>
                                      <p:cBhvr>
                                        <p:cTn id="38" dur="1" fill="hold">
                                          <p:stCondLst>
                                            <p:cond delay="0"/>
                                          </p:stCondLst>
                                        </p:cTn>
                                        <p:tgtEl>
                                          <p:spTgt spid="66567"/>
                                        </p:tgtEl>
                                        <p:attrNameLst>
                                          <p:attrName>style.visibility</p:attrName>
                                        </p:attrNameLst>
                                      </p:cBhvr>
                                      <p:to>
                                        <p:strVal val="visible"/>
                                      </p:to>
                                    </p:set>
                                    <p:animEffect transition="in" filter="wipe(down)">
                                      <p:cBhvr>
                                        <p:cTn id="39" dur="580">
                                          <p:stCondLst>
                                            <p:cond delay="0"/>
                                          </p:stCondLst>
                                        </p:cTn>
                                        <p:tgtEl>
                                          <p:spTgt spid="66567"/>
                                        </p:tgtEl>
                                      </p:cBhvr>
                                    </p:animEffect>
                                    <p:anim calcmode="lin" valueType="num">
                                      <p:cBhvr>
                                        <p:cTn id="40" dur="1822" tmFilter="0,0; 0.14,0.36; 0.43,0.73; 0.71,0.91; 1.0,1.0">
                                          <p:stCondLst>
                                            <p:cond delay="0"/>
                                          </p:stCondLst>
                                        </p:cTn>
                                        <p:tgtEl>
                                          <p:spTgt spid="66567"/>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66567"/>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66567"/>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66567"/>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66567"/>
                                        </p:tgtEl>
                                        <p:attrNameLst>
                                          <p:attrName>ppt_y</p:attrName>
                                        </p:attrNameLst>
                                      </p:cBhvr>
                                      <p:tavLst>
                                        <p:tav tm="0" fmla="#ppt_y-sin(pi*$)/81">
                                          <p:val>
                                            <p:fltVal val="0"/>
                                          </p:val>
                                        </p:tav>
                                        <p:tav tm="100000">
                                          <p:val>
                                            <p:fltVal val="1"/>
                                          </p:val>
                                        </p:tav>
                                      </p:tavLst>
                                    </p:anim>
                                    <p:animScale>
                                      <p:cBhvr>
                                        <p:cTn id="45" dur="26">
                                          <p:stCondLst>
                                            <p:cond delay="650"/>
                                          </p:stCondLst>
                                        </p:cTn>
                                        <p:tgtEl>
                                          <p:spTgt spid="66567"/>
                                        </p:tgtEl>
                                      </p:cBhvr>
                                      <p:to x="100000" y="60000"/>
                                    </p:animScale>
                                    <p:animScale>
                                      <p:cBhvr>
                                        <p:cTn id="46" dur="166" decel="50000">
                                          <p:stCondLst>
                                            <p:cond delay="676"/>
                                          </p:stCondLst>
                                        </p:cTn>
                                        <p:tgtEl>
                                          <p:spTgt spid="66567"/>
                                        </p:tgtEl>
                                      </p:cBhvr>
                                      <p:to x="100000" y="100000"/>
                                    </p:animScale>
                                    <p:animScale>
                                      <p:cBhvr>
                                        <p:cTn id="47" dur="26">
                                          <p:stCondLst>
                                            <p:cond delay="1312"/>
                                          </p:stCondLst>
                                        </p:cTn>
                                        <p:tgtEl>
                                          <p:spTgt spid="66567"/>
                                        </p:tgtEl>
                                      </p:cBhvr>
                                      <p:to x="100000" y="80000"/>
                                    </p:animScale>
                                    <p:animScale>
                                      <p:cBhvr>
                                        <p:cTn id="48" dur="166" decel="50000">
                                          <p:stCondLst>
                                            <p:cond delay="1338"/>
                                          </p:stCondLst>
                                        </p:cTn>
                                        <p:tgtEl>
                                          <p:spTgt spid="66567"/>
                                        </p:tgtEl>
                                      </p:cBhvr>
                                      <p:to x="100000" y="100000"/>
                                    </p:animScale>
                                    <p:animScale>
                                      <p:cBhvr>
                                        <p:cTn id="49" dur="26">
                                          <p:stCondLst>
                                            <p:cond delay="1642"/>
                                          </p:stCondLst>
                                        </p:cTn>
                                        <p:tgtEl>
                                          <p:spTgt spid="66567"/>
                                        </p:tgtEl>
                                      </p:cBhvr>
                                      <p:to x="100000" y="90000"/>
                                    </p:animScale>
                                    <p:animScale>
                                      <p:cBhvr>
                                        <p:cTn id="50" dur="166" decel="50000">
                                          <p:stCondLst>
                                            <p:cond delay="1668"/>
                                          </p:stCondLst>
                                        </p:cTn>
                                        <p:tgtEl>
                                          <p:spTgt spid="66567"/>
                                        </p:tgtEl>
                                      </p:cBhvr>
                                      <p:to x="100000" y="100000"/>
                                    </p:animScale>
                                    <p:animScale>
                                      <p:cBhvr>
                                        <p:cTn id="51" dur="26">
                                          <p:stCondLst>
                                            <p:cond delay="1808"/>
                                          </p:stCondLst>
                                        </p:cTn>
                                        <p:tgtEl>
                                          <p:spTgt spid="66567"/>
                                        </p:tgtEl>
                                      </p:cBhvr>
                                      <p:to x="100000" y="95000"/>
                                    </p:animScale>
                                    <p:animScale>
                                      <p:cBhvr>
                                        <p:cTn id="52" dur="166" decel="50000">
                                          <p:stCondLst>
                                            <p:cond delay="1834"/>
                                          </p:stCondLst>
                                        </p:cTn>
                                        <p:tgtEl>
                                          <p:spTgt spid="66567"/>
                                        </p:tgtEl>
                                      </p:cBhvr>
                                      <p:to x="100000" y="100000"/>
                                    </p:animScale>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6563">
                                            <p:txEl>
                                              <p:pRg st="4" end="4"/>
                                            </p:txEl>
                                          </p:spTgt>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66563">
                                            <p:txEl>
                                              <p:pRg st="5" end="5"/>
                                            </p:txEl>
                                          </p:spTgt>
                                        </p:tgtEl>
                                        <p:attrNameLst>
                                          <p:attrName>style.visibility</p:attrName>
                                        </p:attrNameLst>
                                      </p:cBhvr>
                                      <p:to>
                                        <p:strVal val="visible"/>
                                      </p:to>
                                    </p:set>
                                  </p:childTnLst>
                                </p:cTn>
                              </p:par>
                            </p:childTnLst>
                          </p:cTn>
                        </p:par>
                        <p:par>
                          <p:cTn id="61" fill="hold" nodeType="afterGroup">
                            <p:stCondLst>
                              <p:cond delay="0"/>
                            </p:stCondLst>
                            <p:childTnLst>
                              <p:par>
                                <p:cTn id="62" presetID="26" presetClass="entr" presetSubtype="0" fill="hold" grpId="0" nodeType="afterEffect">
                                  <p:stCondLst>
                                    <p:cond delay="0"/>
                                  </p:stCondLst>
                                  <p:childTnLst>
                                    <p:set>
                                      <p:cBhvr>
                                        <p:cTn id="63" dur="1" fill="hold">
                                          <p:stCondLst>
                                            <p:cond delay="0"/>
                                          </p:stCondLst>
                                        </p:cTn>
                                        <p:tgtEl>
                                          <p:spTgt spid="66569"/>
                                        </p:tgtEl>
                                        <p:attrNameLst>
                                          <p:attrName>style.visibility</p:attrName>
                                        </p:attrNameLst>
                                      </p:cBhvr>
                                      <p:to>
                                        <p:strVal val="visible"/>
                                      </p:to>
                                    </p:set>
                                    <p:animEffect transition="in" filter="wipe(down)">
                                      <p:cBhvr>
                                        <p:cTn id="64" dur="580">
                                          <p:stCondLst>
                                            <p:cond delay="0"/>
                                          </p:stCondLst>
                                        </p:cTn>
                                        <p:tgtEl>
                                          <p:spTgt spid="66569"/>
                                        </p:tgtEl>
                                      </p:cBhvr>
                                    </p:animEffect>
                                    <p:anim calcmode="lin" valueType="num">
                                      <p:cBhvr>
                                        <p:cTn id="65" dur="1822" tmFilter="0,0; 0.14,0.36; 0.43,0.73; 0.71,0.91; 1.0,1.0">
                                          <p:stCondLst>
                                            <p:cond delay="0"/>
                                          </p:stCondLst>
                                        </p:cTn>
                                        <p:tgtEl>
                                          <p:spTgt spid="66569"/>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66569"/>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66569"/>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66569"/>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66569"/>
                                        </p:tgtEl>
                                        <p:attrNameLst>
                                          <p:attrName>ppt_y</p:attrName>
                                        </p:attrNameLst>
                                      </p:cBhvr>
                                      <p:tavLst>
                                        <p:tav tm="0" fmla="#ppt_y-sin(pi*$)/81">
                                          <p:val>
                                            <p:fltVal val="0"/>
                                          </p:val>
                                        </p:tav>
                                        <p:tav tm="100000">
                                          <p:val>
                                            <p:fltVal val="1"/>
                                          </p:val>
                                        </p:tav>
                                      </p:tavLst>
                                    </p:anim>
                                    <p:animScale>
                                      <p:cBhvr>
                                        <p:cTn id="70" dur="26">
                                          <p:stCondLst>
                                            <p:cond delay="650"/>
                                          </p:stCondLst>
                                        </p:cTn>
                                        <p:tgtEl>
                                          <p:spTgt spid="66569"/>
                                        </p:tgtEl>
                                      </p:cBhvr>
                                      <p:to x="100000" y="60000"/>
                                    </p:animScale>
                                    <p:animScale>
                                      <p:cBhvr>
                                        <p:cTn id="71" dur="166" decel="50000">
                                          <p:stCondLst>
                                            <p:cond delay="676"/>
                                          </p:stCondLst>
                                        </p:cTn>
                                        <p:tgtEl>
                                          <p:spTgt spid="66569"/>
                                        </p:tgtEl>
                                      </p:cBhvr>
                                      <p:to x="100000" y="100000"/>
                                    </p:animScale>
                                    <p:animScale>
                                      <p:cBhvr>
                                        <p:cTn id="72" dur="26">
                                          <p:stCondLst>
                                            <p:cond delay="1312"/>
                                          </p:stCondLst>
                                        </p:cTn>
                                        <p:tgtEl>
                                          <p:spTgt spid="66569"/>
                                        </p:tgtEl>
                                      </p:cBhvr>
                                      <p:to x="100000" y="80000"/>
                                    </p:animScale>
                                    <p:animScale>
                                      <p:cBhvr>
                                        <p:cTn id="73" dur="166" decel="50000">
                                          <p:stCondLst>
                                            <p:cond delay="1338"/>
                                          </p:stCondLst>
                                        </p:cTn>
                                        <p:tgtEl>
                                          <p:spTgt spid="66569"/>
                                        </p:tgtEl>
                                      </p:cBhvr>
                                      <p:to x="100000" y="100000"/>
                                    </p:animScale>
                                    <p:animScale>
                                      <p:cBhvr>
                                        <p:cTn id="74" dur="26">
                                          <p:stCondLst>
                                            <p:cond delay="1642"/>
                                          </p:stCondLst>
                                        </p:cTn>
                                        <p:tgtEl>
                                          <p:spTgt spid="66569"/>
                                        </p:tgtEl>
                                      </p:cBhvr>
                                      <p:to x="100000" y="90000"/>
                                    </p:animScale>
                                    <p:animScale>
                                      <p:cBhvr>
                                        <p:cTn id="75" dur="166" decel="50000">
                                          <p:stCondLst>
                                            <p:cond delay="1668"/>
                                          </p:stCondLst>
                                        </p:cTn>
                                        <p:tgtEl>
                                          <p:spTgt spid="66569"/>
                                        </p:tgtEl>
                                      </p:cBhvr>
                                      <p:to x="100000" y="100000"/>
                                    </p:animScale>
                                    <p:animScale>
                                      <p:cBhvr>
                                        <p:cTn id="76" dur="26">
                                          <p:stCondLst>
                                            <p:cond delay="1808"/>
                                          </p:stCondLst>
                                        </p:cTn>
                                        <p:tgtEl>
                                          <p:spTgt spid="66569"/>
                                        </p:tgtEl>
                                      </p:cBhvr>
                                      <p:to x="100000" y="95000"/>
                                    </p:animScale>
                                    <p:animScale>
                                      <p:cBhvr>
                                        <p:cTn id="77" dur="166" decel="50000">
                                          <p:stCondLst>
                                            <p:cond delay="1834"/>
                                          </p:stCondLst>
                                        </p:cTn>
                                        <p:tgtEl>
                                          <p:spTgt spid="6656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P spid="66566" grpId="0" animBg="1"/>
      <p:bldP spid="66567" grpId="0" animBg="1"/>
      <p:bldP spid="6656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en-US" sz="3600" dirty="0" smtClean="0"/>
              <a:t>12.1 Explore Solids</a:t>
            </a:r>
            <a:endParaRPr lang="en-US" sz="4000" dirty="0" smtClean="0"/>
          </a:p>
        </p:txBody>
      </p:sp>
      <p:pic>
        <p:nvPicPr>
          <p:cNvPr id="14341" name="Picture 5" descr="600px-Octagonal_prism"/>
          <p:cNvPicPr>
            <a:picLocks noGrp="1" noChangeAspect="1" noChangeArrowheads="1"/>
          </p:cNvPicPr>
          <p:nvPr>
            <p:ph idx="1"/>
          </p:nvPr>
        </p:nvPicPr>
        <p:blipFill rotWithShape="1">
          <a:blip r:embed="rId3">
            <a:clrChange>
              <a:clrFrom>
                <a:srgbClr val="F9F9F9"/>
              </a:clrFrom>
              <a:clrTo>
                <a:srgbClr val="F9F9F9">
                  <a:alpha val="0"/>
                </a:srgbClr>
              </a:clrTo>
            </a:clrChange>
            <a:extLst>
              <a:ext uri="{28A0092B-C50C-407E-A947-70E740481C1C}">
                <a14:useLocalDpi xmlns:a14="http://schemas.microsoft.com/office/drawing/2010/main" val="0"/>
              </a:ext>
            </a:extLst>
          </a:blip>
          <a:srcRect t="12500"/>
          <a:stretch/>
        </p:blipFill>
        <p:spPr>
          <a:xfrm>
            <a:off x="5684521" y="877824"/>
            <a:ext cx="3185158" cy="2571750"/>
          </a:xfrm>
          <a:noFill/>
        </p:spPr>
      </p:pic>
      <p:sp>
        <p:nvSpPr>
          <p:cNvPr id="14339" name="Rectangle 3"/>
          <p:cNvSpPr>
            <a:spLocks noGrp="1" noChangeArrowheads="1"/>
          </p:cNvSpPr>
          <p:nvPr>
            <p:ph type="body" sz="half" idx="4294967295"/>
          </p:nvPr>
        </p:nvSpPr>
        <p:spPr>
          <a:xfrm>
            <a:off x="457200" y="1371600"/>
            <a:ext cx="4953000" cy="3543300"/>
          </a:xfrm>
        </p:spPr>
        <p:txBody>
          <a:bodyPr>
            <a:normAutofit fontScale="92500" lnSpcReduction="10000"/>
          </a:bodyPr>
          <a:lstStyle/>
          <a:p>
            <a:pPr eaLnBrk="1" hangingPunct="1">
              <a:lnSpc>
                <a:spcPct val="80000"/>
              </a:lnSpc>
            </a:pPr>
            <a:r>
              <a:rPr lang="en-US" dirty="0" smtClean="0">
                <a:solidFill>
                  <a:schemeClr val="bg1"/>
                </a:solidFill>
              </a:rPr>
              <a:t>Prism </a:t>
            </a:r>
          </a:p>
          <a:p>
            <a:pPr lvl="1">
              <a:lnSpc>
                <a:spcPct val="80000"/>
              </a:lnSpc>
            </a:pPr>
            <a:r>
              <a:rPr lang="en-US" dirty="0" smtClean="0">
                <a:solidFill>
                  <a:schemeClr val="bg1"/>
                </a:solidFill>
              </a:rPr>
              <a:t>Polyhedron with two congruent surfaces on parallel planes (the 2 ends (</a:t>
            </a:r>
            <a:r>
              <a:rPr lang="en-US" b="1" dirty="0" smtClean="0">
                <a:solidFill>
                  <a:schemeClr val="bg1"/>
                </a:solidFill>
              </a:rPr>
              <a:t>bases</a:t>
            </a:r>
            <a:r>
              <a:rPr lang="en-US" dirty="0" smtClean="0">
                <a:solidFill>
                  <a:schemeClr val="bg1"/>
                </a:solidFill>
              </a:rPr>
              <a:t>) are the same)</a:t>
            </a:r>
          </a:p>
          <a:p>
            <a:pPr lvl="1">
              <a:lnSpc>
                <a:spcPct val="80000"/>
              </a:lnSpc>
            </a:pPr>
            <a:r>
              <a:rPr lang="en-US" dirty="0" smtClean="0">
                <a:solidFill>
                  <a:schemeClr val="bg1"/>
                </a:solidFill>
              </a:rPr>
              <a:t>Named by bases (i.e. rectangular prism, triangular prism) </a:t>
            </a:r>
          </a:p>
          <a:p>
            <a:pPr eaLnBrk="1" hangingPunct="1">
              <a:lnSpc>
                <a:spcPct val="80000"/>
              </a:lnSpc>
            </a:pPr>
            <a:r>
              <a:rPr lang="en-US" dirty="0" smtClean="0">
                <a:solidFill>
                  <a:schemeClr val="bg1"/>
                </a:solidFill>
              </a:rPr>
              <a:t>Cylinder </a:t>
            </a:r>
            <a:endParaRPr lang="en-US" dirty="0" smtClean="0">
              <a:solidFill>
                <a:schemeClr val="bg1"/>
              </a:solidFill>
              <a:sym typeface="Wingdings" pitchFamily="2" charset="2"/>
            </a:endParaRPr>
          </a:p>
          <a:p>
            <a:pPr lvl="1">
              <a:lnSpc>
                <a:spcPct val="80000"/>
              </a:lnSpc>
            </a:pPr>
            <a:r>
              <a:rPr lang="en-US" dirty="0" smtClean="0">
                <a:solidFill>
                  <a:schemeClr val="bg1"/>
                </a:solidFill>
              </a:rPr>
              <a:t>Solid with congruent circular bases on parallel planes (not a polyhedron)</a:t>
            </a:r>
          </a:p>
          <a:p>
            <a:pPr eaLnBrk="1" hangingPunct="1">
              <a:lnSpc>
                <a:spcPct val="80000"/>
              </a:lnSpc>
            </a:pPr>
            <a:endParaRPr lang="en-US" dirty="0" smtClean="0">
              <a:solidFill>
                <a:schemeClr val="bg1"/>
              </a:solidFill>
            </a:endParaRPr>
          </a:p>
        </p:txBody>
      </p:sp>
      <p:sp>
        <p:nvSpPr>
          <p:cNvPr id="14342" name="AutoShape 6"/>
          <p:cNvSpPr>
            <a:spLocks noChangeArrowheads="1"/>
          </p:cNvSpPr>
          <p:nvPr/>
        </p:nvSpPr>
        <p:spPr bwMode="auto">
          <a:xfrm>
            <a:off x="6324600" y="3429000"/>
            <a:ext cx="1905000" cy="1371600"/>
          </a:xfrm>
          <a:prstGeom prst="can">
            <a:avLst>
              <a:gd name="adj" fmla="val 25000"/>
            </a:avLst>
          </a:prstGeom>
          <a:solidFill>
            <a:schemeClr val="accent1"/>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29190856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3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6" presetClass="entr" presetSubtype="0" fill="hold" nodeType="clickEffect">
                                  <p:stCondLst>
                                    <p:cond delay="0"/>
                                  </p:stCondLst>
                                  <p:childTnLst>
                                    <p:set>
                                      <p:cBhvr>
                                        <p:cTn id="14" dur="1" fill="hold">
                                          <p:stCondLst>
                                            <p:cond delay="0"/>
                                          </p:stCondLst>
                                        </p:cTn>
                                        <p:tgtEl>
                                          <p:spTgt spid="14341"/>
                                        </p:tgtEl>
                                        <p:attrNameLst>
                                          <p:attrName>style.visibility</p:attrName>
                                        </p:attrNameLst>
                                      </p:cBhvr>
                                      <p:to>
                                        <p:strVal val="visible"/>
                                      </p:to>
                                    </p:set>
                                    <p:animEffect transition="in" filter="wipe(down)">
                                      <p:cBhvr>
                                        <p:cTn id="15" dur="580">
                                          <p:stCondLst>
                                            <p:cond delay="0"/>
                                          </p:stCondLst>
                                        </p:cTn>
                                        <p:tgtEl>
                                          <p:spTgt spid="14341"/>
                                        </p:tgtEl>
                                      </p:cBhvr>
                                    </p:animEffect>
                                    <p:anim calcmode="lin" valueType="num">
                                      <p:cBhvr>
                                        <p:cTn id="16" dur="1822" tmFilter="0,0; 0.14,0.36; 0.43,0.73; 0.71,0.91; 1.0,1.0">
                                          <p:stCondLst>
                                            <p:cond delay="0"/>
                                          </p:stCondLst>
                                        </p:cTn>
                                        <p:tgtEl>
                                          <p:spTgt spid="14341"/>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4341"/>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4341"/>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4341"/>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4341"/>
                                        </p:tgtEl>
                                        <p:attrNameLst>
                                          <p:attrName>ppt_y</p:attrName>
                                        </p:attrNameLst>
                                      </p:cBhvr>
                                      <p:tavLst>
                                        <p:tav tm="0" fmla="#ppt_y-sin(pi*$)/81">
                                          <p:val>
                                            <p:fltVal val="0"/>
                                          </p:val>
                                        </p:tav>
                                        <p:tav tm="100000">
                                          <p:val>
                                            <p:fltVal val="1"/>
                                          </p:val>
                                        </p:tav>
                                      </p:tavLst>
                                    </p:anim>
                                    <p:animScale>
                                      <p:cBhvr>
                                        <p:cTn id="21" dur="26">
                                          <p:stCondLst>
                                            <p:cond delay="650"/>
                                          </p:stCondLst>
                                        </p:cTn>
                                        <p:tgtEl>
                                          <p:spTgt spid="14341"/>
                                        </p:tgtEl>
                                      </p:cBhvr>
                                      <p:to x="100000" y="60000"/>
                                    </p:animScale>
                                    <p:animScale>
                                      <p:cBhvr>
                                        <p:cTn id="22" dur="166" decel="50000">
                                          <p:stCondLst>
                                            <p:cond delay="676"/>
                                          </p:stCondLst>
                                        </p:cTn>
                                        <p:tgtEl>
                                          <p:spTgt spid="14341"/>
                                        </p:tgtEl>
                                      </p:cBhvr>
                                      <p:to x="100000" y="100000"/>
                                    </p:animScale>
                                    <p:animScale>
                                      <p:cBhvr>
                                        <p:cTn id="23" dur="26">
                                          <p:stCondLst>
                                            <p:cond delay="1312"/>
                                          </p:stCondLst>
                                        </p:cTn>
                                        <p:tgtEl>
                                          <p:spTgt spid="14341"/>
                                        </p:tgtEl>
                                      </p:cBhvr>
                                      <p:to x="100000" y="80000"/>
                                    </p:animScale>
                                    <p:animScale>
                                      <p:cBhvr>
                                        <p:cTn id="24" dur="166" decel="50000">
                                          <p:stCondLst>
                                            <p:cond delay="1338"/>
                                          </p:stCondLst>
                                        </p:cTn>
                                        <p:tgtEl>
                                          <p:spTgt spid="14341"/>
                                        </p:tgtEl>
                                      </p:cBhvr>
                                      <p:to x="100000" y="100000"/>
                                    </p:animScale>
                                    <p:animScale>
                                      <p:cBhvr>
                                        <p:cTn id="25" dur="26">
                                          <p:stCondLst>
                                            <p:cond delay="1642"/>
                                          </p:stCondLst>
                                        </p:cTn>
                                        <p:tgtEl>
                                          <p:spTgt spid="14341"/>
                                        </p:tgtEl>
                                      </p:cBhvr>
                                      <p:to x="100000" y="90000"/>
                                    </p:animScale>
                                    <p:animScale>
                                      <p:cBhvr>
                                        <p:cTn id="26" dur="166" decel="50000">
                                          <p:stCondLst>
                                            <p:cond delay="1668"/>
                                          </p:stCondLst>
                                        </p:cTn>
                                        <p:tgtEl>
                                          <p:spTgt spid="14341"/>
                                        </p:tgtEl>
                                      </p:cBhvr>
                                      <p:to x="100000" y="100000"/>
                                    </p:animScale>
                                    <p:animScale>
                                      <p:cBhvr>
                                        <p:cTn id="27" dur="26">
                                          <p:stCondLst>
                                            <p:cond delay="1808"/>
                                          </p:stCondLst>
                                        </p:cTn>
                                        <p:tgtEl>
                                          <p:spTgt spid="14341"/>
                                        </p:tgtEl>
                                      </p:cBhvr>
                                      <p:to x="100000" y="95000"/>
                                    </p:animScale>
                                    <p:animScale>
                                      <p:cBhvr>
                                        <p:cTn id="28" dur="166" decel="50000">
                                          <p:stCondLst>
                                            <p:cond delay="1834"/>
                                          </p:stCondLst>
                                        </p:cTn>
                                        <p:tgtEl>
                                          <p:spTgt spid="14341"/>
                                        </p:tgtEl>
                                      </p:cBhvr>
                                      <p:to x="100000" y="100000"/>
                                    </p:animScale>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339">
                                            <p:txEl>
                                              <p:pRg st="3" end="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14342"/>
                                        </p:tgtEl>
                                        <p:attrNameLst>
                                          <p:attrName>style.visibility</p:attrName>
                                        </p:attrNameLst>
                                      </p:cBhvr>
                                      <p:to>
                                        <p:strVal val="visible"/>
                                      </p:to>
                                    </p:set>
                                    <p:animEffect transition="in" filter="wipe(down)">
                                      <p:cBhvr>
                                        <p:cTn id="39" dur="580">
                                          <p:stCondLst>
                                            <p:cond delay="0"/>
                                          </p:stCondLst>
                                        </p:cTn>
                                        <p:tgtEl>
                                          <p:spTgt spid="14342"/>
                                        </p:tgtEl>
                                      </p:cBhvr>
                                    </p:animEffect>
                                    <p:anim calcmode="lin" valueType="num">
                                      <p:cBhvr>
                                        <p:cTn id="40" dur="1822" tmFilter="0,0; 0.14,0.36; 0.43,0.73; 0.71,0.91; 1.0,1.0">
                                          <p:stCondLst>
                                            <p:cond delay="0"/>
                                          </p:stCondLst>
                                        </p:cTn>
                                        <p:tgtEl>
                                          <p:spTgt spid="14342"/>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4342"/>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4342"/>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4342"/>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4342"/>
                                        </p:tgtEl>
                                        <p:attrNameLst>
                                          <p:attrName>ppt_y</p:attrName>
                                        </p:attrNameLst>
                                      </p:cBhvr>
                                      <p:tavLst>
                                        <p:tav tm="0" fmla="#ppt_y-sin(pi*$)/81">
                                          <p:val>
                                            <p:fltVal val="0"/>
                                          </p:val>
                                        </p:tav>
                                        <p:tav tm="100000">
                                          <p:val>
                                            <p:fltVal val="1"/>
                                          </p:val>
                                        </p:tav>
                                      </p:tavLst>
                                    </p:anim>
                                    <p:animScale>
                                      <p:cBhvr>
                                        <p:cTn id="45" dur="26">
                                          <p:stCondLst>
                                            <p:cond delay="650"/>
                                          </p:stCondLst>
                                        </p:cTn>
                                        <p:tgtEl>
                                          <p:spTgt spid="14342"/>
                                        </p:tgtEl>
                                      </p:cBhvr>
                                      <p:to x="100000" y="60000"/>
                                    </p:animScale>
                                    <p:animScale>
                                      <p:cBhvr>
                                        <p:cTn id="46" dur="166" decel="50000">
                                          <p:stCondLst>
                                            <p:cond delay="676"/>
                                          </p:stCondLst>
                                        </p:cTn>
                                        <p:tgtEl>
                                          <p:spTgt spid="14342"/>
                                        </p:tgtEl>
                                      </p:cBhvr>
                                      <p:to x="100000" y="100000"/>
                                    </p:animScale>
                                    <p:animScale>
                                      <p:cBhvr>
                                        <p:cTn id="47" dur="26">
                                          <p:stCondLst>
                                            <p:cond delay="1312"/>
                                          </p:stCondLst>
                                        </p:cTn>
                                        <p:tgtEl>
                                          <p:spTgt spid="14342"/>
                                        </p:tgtEl>
                                      </p:cBhvr>
                                      <p:to x="100000" y="80000"/>
                                    </p:animScale>
                                    <p:animScale>
                                      <p:cBhvr>
                                        <p:cTn id="48" dur="166" decel="50000">
                                          <p:stCondLst>
                                            <p:cond delay="1338"/>
                                          </p:stCondLst>
                                        </p:cTn>
                                        <p:tgtEl>
                                          <p:spTgt spid="14342"/>
                                        </p:tgtEl>
                                      </p:cBhvr>
                                      <p:to x="100000" y="100000"/>
                                    </p:animScale>
                                    <p:animScale>
                                      <p:cBhvr>
                                        <p:cTn id="49" dur="26">
                                          <p:stCondLst>
                                            <p:cond delay="1642"/>
                                          </p:stCondLst>
                                        </p:cTn>
                                        <p:tgtEl>
                                          <p:spTgt spid="14342"/>
                                        </p:tgtEl>
                                      </p:cBhvr>
                                      <p:to x="100000" y="90000"/>
                                    </p:animScale>
                                    <p:animScale>
                                      <p:cBhvr>
                                        <p:cTn id="50" dur="166" decel="50000">
                                          <p:stCondLst>
                                            <p:cond delay="1668"/>
                                          </p:stCondLst>
                                        </p:cTn>
                                        <p:tgtEl>
                                          <p:spTgt spid="14342"/>
                                        </p:tgtEl>
                                      </p:cBhvr>
                                      <p:to x="100000" y="100000"/>
                                    </p:animScale>
                                    <p:animScale>
                                      <p:cBhvr>
                                        <p:cTn id="51" dur="26">
                                          <p:stCondLst>
                                            <p:cond delay="1808"/>
                                          </p:stCondLst>
                                        </p:cTn>
                                        <p:tgtEl>
                                          <p:spTgt spid="14342"/>
                                        </p:tgtEl>
                                      </p:cBhvr>
                                      <p:to x="100000" y="95000"/>
                                    </p:animScale>
                                    <p:animScale>
                                      <p:cBhvr>
                                        <p:cTn id="52" dur="166" decel="50000">
                                          <p:stCondLst>
                                            <p:cond delay="1834"/>
                                          </p:stCondLst>
                                        </p:cTn>
                                        <p:tgtEl>
                                          <p:spTgt spid="1434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P spid="1434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Autofit/>
          </a:bodyPr>
          <a:lstStyle/>
          <a:p>
            <a:r>
              <a:rPr lang="en-US" sz="3600" dirty="0"/>
              <a:t>12.6 Surface Area and Volume of Spheres</a:t>
            </a:r>
            <a:endParaRPr lang="en-US" sz="4000" dirty="0" smtClean="0"/>
          </a:p>
        </p:txBody>
      </p:sp>
      <p:pic>
        <p:nvPicPr>
          <p:cNvPr id="34820" name="Picture 7" descr="sphere2"/>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342110" y="1714842"/>
            <a:ext cx="3467890" cy="2761907"/>
          </a:xfrm>
          <a:noFill/>
        </p:spPr>
      </p:pic>
      <p:sp>
        <p:nvSpPr>
          <p:cNvPr id="68611" name="Rectangle 3"/>
          <p:cNvSpPr>
            <a:spLocks noGrp="1" noChangeArrowheads="1"/>
          </p:cNvSpPr>
          <p:nvPr>
            <p:ph sz="half" idx="2"/>
          </p:nvPr>
        </p:nvSpPr>
        <p:spPr>
          <a:xfrm>
            <a:off x="4038600" y="1257300"/>
            <a:ext cx="5105400" cy="3657600"/>
          </a:xfrm>
        </p:spPr>
        <p:txBody>
          <a:bodyPr>
            <a:noAutofit/>
          </a:bodyPr>
          <a:lstStyle/>
          <a:p>
            <a:pPr eaLnBrk="1" hangingPunct="1">
              <a:lnSpc>
                <a:spcPct val="90000"/>
              </a:lnSpc>
            </a:pPr>
            <a:r>
              <a:rPr lang="en-US" sz="2000" dirty="0" smtClean="0"/>
              <a:t>Intersections of plane and sphere</a:t>
            </a:r>
          </a:p>
          <a:p>
            <a:pPr lvl="1" eaLnBrk="1" hangingPunct="1">
              <a:lnSpc>
                <a:spcPct val="90000"/>
              </a:lnSpc>
            </a:pPr>
            <a:r>
              <a:rPr lang="en-US" sz="2000" dirty="0" smtClean="0"/>
              <a:t>Point </a:t>
            </a:r>
            <a:r>
              <a:rPr lang="en-US" sz="2000" dirty="0" smtClean="0">
                <a:sym typeface="Wingdings" pitchFamily="2" charset="2"/>
              </a:rPr>
              <a:t></a:t>
            </a:r>
            <a:r>
              <a:rPr lang="en-US" sz="2000" dirty="0" smtClean="0"/>
              <a:t> plane tangent to sphere</a:t>
            </a:r>
          </a:p>
          <a:p>
            <a:pPr lvl="1" eaLnBrk="1" hangingPunct="1">
              <a:lnSpc>
                <a:spcPct val="90000"/>
              </a:lnSpc>
            </a:pPr>
            <a:r>
              <a:rPr lang="en-US" sz="2000" dirty="0" smtClean="0"/>
              <a:t>Circle </a:t>
            </a:r>
            <a:r>
              <a:rPr lang="en-US" sz="2000" dirty="0" smtClean="0">
                <a:sym typeface="Wingdings" pitchFamily="2" charset="2"/>
              </a:rPr>
              <a:t></a:t>
            </a:r>
            <a:r>
              <a:rPr lang="en-US" sz="2000" dirty="0" smtClean="0"/>
              <a:t> plane not tangent to sphere</a:t>
            </a:r>
          </a:p>
          <a:p>
            <a:pPr lvl="1" eaLnBrk="1" hangingPunct="1">
              <a:lnSpc>
                <a:spcPct val="90000"/>
              </a:lnSpc>
            </a:pPr>
            <a:r>
              <a:rPr lang="en-US" sz="2000" dirty="0" smtClean="0"/>
              <a:t>Great Circle </a:t>
            </a:r>
            <a:r>
              <a:rPr lang="en-US" sz="2000" dirty="0" smtClean="0">
                <a:sym typeface="Wingdings" pitchFamily="2" charset="2"/>
              </a:rPr>
              <a:t></a:t>
            </a:r>
            <a:r>
              <a:rPr lang="en-US" sz="2000" dirty="0" smtClean="0"/>
              <a:t> plane goes through center of sphere (like equator)</a:t>
            </a:r>
          </a:p>
          <a:p>
            <a:pPr lvl="2" eaLnBrk="1" hangingPunct="1">
              <a:lnSpc>
                <a:spcPct val="90000"/>
              </a:lnSpc>
            </a:pPr>
            <a:r>
              <a:rPr lang="en-US" sz="2000" dirty="0" smtClean="0"/>
              <a:t>Shortest distance between two points on sphere</a:t>
            </a:r>
          </a:p>
          <a:p>
            <a:pPr lvl="2" eaLnBrk="1" hangingPunct="1">
              <a:lnSpc>
                <a:spcPct val="90000"/>
              </a:lnSpc>
            </a:pPr>
            <a:r>
              <a:rPr lang="en-US" sz="2000" dirty="0" smtClean="0"/>
              <a:t>Cuts sphere into two </a:t>
            </a:r>
            <a:r>
              <a:rPr lang="en-US" sz="2000" b="1" dirty="0" smtClean="0"/>
              <a:t>hemispheres</a:t>
            </a:r>
            <a:r>
              <a:rPr lang="en-US" sz="2000" dirty="0" smtClean="0"/>
              <a:t> </a:t>
            </a:r>
          </a:p>
        </p:txBody>
      </p:sp>
      <p:sp>
        <p:nvSpPr>
          <p:cNvPr id="34822" name="Freeform 6"/>
          <p:cNvSpPr>
            <a:spLocks noChangeArrowheads="1"/>
          </p:cNvSpPr>
          <p:nvPr/>
        </p:nvSpPr>
        <p:spPr bwMode="auto">
          <a:xfrm>
            <a:off x="6959600" y="847725"/>
            <a:ext cx="0" cy="0"/>
          </a:xfrm>
          <a:custGeom>
            <a:avLst/>
            <a:gdLst>
              <a:gd name="T0" fmla="*/ 0 w 1"/>
              <a:gd name="T1" fmla="*/ 0 h 1"/>
              <a:gd name="T2" fmla="*/ 1 w 1"/>
              <a:gd name="T3" fmla="*/ 1 h 1"/>
            </a:gdLst>
            <a:ahLst/>
            <a:cxnLst/>
            <a:rect l="T0" t="T1" r="T2" b="T3"/>
            <a:pathLst>
              <a:path w="1" h="1">
                <a:moveTo>
                  <a:pt x="0" y="0"/>
                </a:moveTo>
                <a:close/>
              </a:path>
            </a:pathLst>
          </a:custGeom>
          <a:noFill/>
          <a:ln w="22860" algn="ctr">
            <a:solidFill>
              <a:srgbClr val="005EF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Tree>
    <p:extLst>
      <p:ext uri="{BB962C8B-B14F-4D97-AF65-F5344CB8AC3E}">
        <p14:creationId xmlns:p14="http://schemas.microsoft.com/office/powerpoint/2010/main" val="39516353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61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861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861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86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Autofit/>
          </a:bodyPr>
          <a:lstStyle/>
          <a:p>
            <a:r>
              <a:rPr lang="en-US" sz="3600" dirty="0"/>
              <a:t>12.6 Surface Area and Volume of Spheres</a:t>
            </a:r>
            <a:endParaRPr lang="en-US" sz="4000" dirty="0" smtClean="0"/>
          </a:p>
        </p:txBody>
      </p:sp>
      <p:sp>
        <p:nvSpPr>
          <p:cNvPr id="71683" name="Rectangle 3"/>
          <p:cNvSpPr>
            <a:spLocks noGrp="1" noChangeArrowheads="1"/>
          </p:cNvSpPr>
          <p:nvPr>
            <p:ph type="body" idx="1"/>
          </p:nvPr>
        </p:nvSpPr>
        <p:spPr>
          <a:xfrm>
            <a:off x="247651" y="2543695"/>
            <a:ext cx="5543551" cy="790055"/>
          </a:xfrm>
        </p:spPr>
        <p:txBody>
          <a:bodyPr>
            <a:normAutofit fontScale="92500" lnSpcReduction="10000"/>
          </a:bodyPr>
          <a:lstStyle/>
          <a:p>
            <a:pPr marL="342900" lvl="1" indent="-342900">
              <a:buFont typeface="Wingdings 2" pitchFamily="18" charset="2"/>
              <a:buChar char=""/>
            </a:pPr>
            <a:r>
              <a:rPr lang="en-US" dirty="0"/>
              <a:t>If you cut 4 circles into 8ths you can put them together to make a </a:t>
            </a:r>
            <a:r>
              <a:rPr lang="en-US" dirty="0" smtClean="0"/>
              <a:t>sphere</a:t>
            </a:r>
            <a:endParaRPr lang="en-US" dirty="0"/>
          </a:p>
        </p:txBody>
      </p:sp>
      <p:sp>
        <p:nvSpPr>
          <p:cNvPr id="5" name="TextBox 4"/>
          <p:cNvSpPr txBox="1"/>
          <p:nvPr/>
        </p:nvSpPr>
        <p:spPr>
          <a:xfrm>
            <a:off x="228600" y="1123950"/>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a:t>Surface Area of </a:t>
            </a:r>
            <a:r>
              <a:rPr lang="en-US" sz="2800" dirty="0" smtClean="0"/>
              <a:t>a Sphere</a:t>
            </a:r>
          </a:p>
        </p:txBody>
      </p:sp>
      <mc:AlternateContent xmlns:mc="http://schemas.openxmlformats.org/markup-compatibility/2006" xmlns:a14="http://schemas.microsoft.com/office/drawing/2010/main">
        <mc:Choice Requires="a14">
          <p:sp>
            <p:nvSpPr>
              <p:cNvPr id="6" name="TextBox 5"/>
              <p:cNvSpPr txBox="1"/>
              <p:nvPr/>
            </p:nvSpPr>
            <p:spPr>
              <a:xfrm>
                <a:off x="228600" y="1657350"/>
                <a:ext cx="8686800" cy="89255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𝑆</m:t>
                      </m:r>
                      <m:r>
                        <a:rPr lang="en-US" sz="2600" b="0" i="1" smtClean="0">
                          <a:latin typeface="Cambria Math"/>
                        </a:rPr>
                        <m:t>=4</m:t>
                      </m:r>
                      <m:r>
                        <a:rPr lang="en-US" sz="2600" b="0" i="1" smtClean="0">
                          <a:latin typeface="Cambria Math"/>
                        </a:rPr>
                        <m:t>𝜋</m:t>
                      </m:r>
                      <m:sSup>
                        <m:sSupPr>
                          <m:ctrlPr>
                            <a:rPr lang="en-US" sz="2600" b="0" i="1" smtClean="0">
                              <a:latin typeface="Cambria Math"/>
                            </a:rPr>
                          </m:ctrlPr>
                        </m:sSupPr>
                        <m:e>
                          <m:r>
                            <a:rPr lang="en-US" sz="2600" b="0" i="1" smtClean="0">
                              <a:latin typeface="Cambria Math"/>
                            </a:rPr>
                            <m:t>𝑟</m:t>
                          </m:r>
                        </m:e>
                        <m:sup>
                          <m:r>
                            <a:rPr lang="en-US" sz="2600" b="0" i="1" smtClean="0">
                              <a:latin typeface="Cambria Math"/>
                            </a:rPr>
                            <m:t>2</m:t>
                          </m:r>
                        </m:sup>
                      </m:sSup>
                    </m:oMath>
                  </m:oMathPara>
                </a14:m>
                <a:endParaRPr lang="en-US" sz="2600" dirty="0" smtClean="0"/>
              </a:p>
              <a:p>
                <a:r>
                  <a:rPr lang="en-US" sz="2600" dirty="0" smtClean="0"/>
                  <a:t>Where r = radius</a:t>
                </a:r>
                <a:endParaRPr lang="en-US" sz="2600" dirty="0"/>
              </a:p>
            </p:txBody>
          </p:sp>
        </mc:Choice>
        <mc:Fallback xmlns="">
          <p:sp>
            <p:nvSpPr>
              <p:cNvPr id="6" name="TextBox 5"/>
              <p:cNvSpPr txBox="1">
                <a:spLocks noRot="1" noChangeAspect="1" noMove="1" noResize="1" noEditPoints="1" noAdjustHandles="1" noChangeArrowheads="1" noChangeShapeType="1" noTextEdit="1"/>
              </p:cNvSpPr>
              <p:nvPr/>
            </p:nvSpPr>
            <p:spPr>
              <a:xfrm>
                <a:off x="228600" y="2209800"/>
                <a:ext cx="8686800" cy="892552"/>
              </a:xfrm>
              <a:prstGeom prst="rect">
                <a:avLst/>
              </a:prstGeom>
              <a:blipFill rotWithShape="1">
                <a:blip r:embed="rId3"/>
                <a:stretch>
                  <a:fillRect/>
                </a:stretch>
              </a:blipFill>
            </p:spPr>
            <p:txBody>
              <a:bodyPr/>
              <a:lstStyle/>
              <a:p>
                <a:r>
                  <a:rPr lang="en-US">
                    <a:noFill/>
                  </a:rPr>
                  <a:t> </a:t>
                </a:r>
              </a:p>
            </p:txBody>
          </p:sp>
        </mc:Fallback>
      </mc:AlternateContent>
      <p:sp>
        <p:nvSpPr>
          <p:cNvPr id="7" name="TextBox 6"/>
          <p:cNvSpPr txBox="1"/>
          <p:nvPr/>
        </p:nvSpPr>
        <p:spPr>
          <a:xfrm>
            <a:off x="209550" y="3267730"/>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a:t>Volume of </a:t>
            </a:r>
            <a:r>
              <a:rPr lang="en-US" sz="2800" dirty="0" smtClean="0"/>
              <a:t>a Sphere</a:t>
            </a:r>
          </a:p>
        </p:txBody>
      </p:sp>
      <mc:AlternateContent xmlns:mc="http://schemas.openxmlformats.org/markup-compatibility/2006" xmlns:a14="http://schemas.microsoft.com/office/drawing/2010/main">
        <mc:Choice Requires="a14">
          <p:sp>
            <p:nvSpPr>
              <p:cNvPr id="8" name="TextBox 7"/>
              <p:cNvSpPr txBox="1"/>
              <p:nvPr/>
            </p:nvSpPr>
            <p:spPr>
              <a:xfrm>
                <a:off x="209550" y="3767374"/>
                <a:ext cx="8686800" cy="1242776"/>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𝑉</m:t>
                      </m:r>
                      <m:r>
                        <a:rPr lang="en-US" sz="2600" b="0" i="1" smtClean="0">
                          <a:latin typeface="Cambria Math"/>
                        </a:rPr>
                        <m:t>=</m:t>
                      </m:r>
                      <m:f>
                        <m:fPr>
                          <m:ctrlPr>
                            <a:rPr lang="en-US" sz="2600" b="0" i="1" smtClean="0">
                              <a:latin typeface="Cambria Math"/>
                            </a:rPr>
                          </m:ctrlPr>
                        </m:fPr>
                        <m:num>
                          <m:r>
                            <a:rPr lang="en-US" sz="2600" b="0" i="1" smtClean="0">
                              <a:latin typeface="Cambria Math"/>
                            </a:rPr>
                            <m:t>4</m:t>
                          </m:r>
                        </m:num>
                        <m:den>
                          <m:r>
                            <a:rPr lang="en-US" sz="2600" b="0" i="1" smtClean="0">
                              <a:latin typeface="Cambria Math"/>
                            </a:rPr>
                            <m:t>3</m:t>
                          </m:r>
                        </m:den>
                      </m:f>
                      <m:r>
                        <a:rPr lang="en-US" sz="2600" b="0" i="1" smtClean="0">
                          <a:latin typeface="Cambria Math"/>
                        </a:rPr>
                        <m:t>𝜋</m:t>
                      </m:r>
                      <m:sSup>
                        <m:sSupPr>
                          <m:ctrlPr>
                            <a:rPr lang="en-US" sz="2600" b="0" i="1" smtClean="0">
                              <a:latin typeface="Cambria Math"/>
                            </a:rPr>
                          </m:ctrlPr>
                        </m:sSupPr>
                        <m:e>
                          <m:r>
                            <a:rPr lang="en-US" sz="2600" b="0" i="1" smtClean="0">
                              <a:latin typeface="Cambria Math"/>
                            </a:rPr>
                            <m:t>𝑟</m:t>
                          </m:r>
                        </m:e>
                        <m:sup>
                          <m:r>
                            <a:rPr lang="en-US" sz="2600" b="0" i="1" smtClean="0">
                              <a:latin typeface="Cambria Math"/>
                            </a:rPr>
                            <m:t>3</m:t>
                          </m:r>
                        </m:sup>
                      </m:sSup>
                    </m:oMath>
                  </m:oMathPara>
                </a14:m>
                <a:endParaRPr lang="en-US" sz="2600" dirty="0" smtClean="0"/>
              </a:p>
              <a:p>
                <a:r>
                  <a:rPr lang="en-US" sz="2600" dirty="0" smtClean="0"/>
                  <a:t>Where r = radius</a:t>
                </a:r>
                <a:endParaRPr lang="en-US" sz="2600" dirty="0"/>
              </a:p>
            </p:txBody>
          </p:sp>
        </mc:Choice>
        <mc:Fallback xmlns="">
          <p:sp>
            <p:nvSpPr>
              <p:cNvPr id="8" name="TextBox 7"/>
              <p:cNvSpPr txBox="1">
                <a:spLocks noRot="1" noChangeAspect="1" noMove="1" noResize="1" noEditPoints="1" noAdjustHandles="1" noChangeArrowheads="1" noChangeShapeType="1" noTextEdit="1"/>
              </p:cNvSpPr>
              <p:nvPr/>
            </p:nvSpPr>
            <p:spPr>
              <a:xfrm>
                <a:off x="209550" y="3767374"/>
                <a:ext cx="8686800" cy="1242776"/>
              </a:xfrm>
              <a:prstGeom prst="rect">
                <a:avLst/>
              </a:prstGeom>
              <a:blipFill rotWithShape="1">
                <a:blip r:embed="rId4"/>
                <a:stretch>
                  <a:fillRect/>
                </a:stretch>
              </a:blipFill>
            </p:spPr>
            <p:txBody>
              <a:bodyPr/>
              <a:lstStyle/>
              <a:p>
                <a:r>
                  <a:rPr lang="en-US">
                    <a:noFill/>
                  </a:rPr>
                  <a:t> </a:t>
                </a:r>
              </a:p>
            </p:txBody>
          </p:sp>
        </mc:Fallback>
      </mc:AlternateContent>
      <p:pic>
        <p:nvPicPr>
          <p:cNvPr id="8194"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62601" y="133350"/>
            <a:ext cx="2553855" cy="252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17110" y="514350"/>
            <a:ext cx="31242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9549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8194"/>
                                        </p:tgtEl>
                                        <p:attrNameLst>
                                          <p:attrName>style.visibility</p:attrName>
                                        </p:attrNameLst>
                                      </p:cBhvr>
                                      <p:to>
                                        <p:strVal val="visible"/>
                                      </p:to>
                                    </p:set>
                                    <p:animEffect transition="in" filter="fade">
                                      <p:cBhvr>
                                        <p:cTn id="13" dur="500"/>
                                        <p:tgtEl>
                                          <p:spTgt spid="819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nodeType="withEffect">
                                  <p:stCondLst>
                                    <p:cond delay="0"/>
                                  </p:stCondLst>
                                  <p:childTnLst>
                                    <p:set>
                                      <p:cBhvr>
                                        <p:cTn id="27" dur="1" fill="hold">
                                          <p:stCondLst>
                                            <p:cond delay="0"/>
                                          </p:stCondLst>
                                        </p:cTn>
                                        <p:tgtEl>
                                          <p:spTgt spid="8195"/>
                                        </p:tgtEl>
                                        <p:attrNameLst>
                                          <p:attrName>style.visibility</p:attrName>
                                        </p:attrNameLst>
                                      </p:cBhvr>
                                      <p:to>
                                        <p:strVal val="visible"/>
                                      </p:to>
                                    </p:set>
                                    <p:animEffect transition="in" filter="fade">
                                      <p:cBhvr>
                                        <p:cTn id="28"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P spid="5" grpId="0" animBg="1"/>
      <p:bldP spid="6" grpId="0" animBg="1"/>
      <p:bldP spid="7" grpId="0" animBg="1"/>
      <p:bldP spid="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Autofit/>
          </a:bodyPr>
          <a:lstStyle/>
          <a:p>
            <a:r>
              <a:rPr lang="en-US" sz="3600" dirty="0"/>
              <a:t>12.6 Surface Area and Volume of Spheres</a:t>
            </a:r>
            <a:endParaRPr lang="en-US" sz="4000" dirty="0" smtClean="0"/>
          </a:p>
        </p:txBody>
      </p:sp>
      <p:pic>
        <p:nvPicPr>
          <p:cNvPr id="36868" name="Picture 5" descr="Box w 3balls"/>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342110" y="1714842"/>
            <a:ext cx="4040180" cy="3066708"/>
          </a:xfrm>
          <a:noFill/>
        </p:spPr>
      </p:pic>
      <p:sp>
        <p:nvSpPr>
          <p:cNvPr id="73731" name="Rectangle 3"/>
          <p:cNvSpPr>
            <a:spLocks noGrp="1" noChangeArrowheads="1"/>
          </p:cNvSpPr>
          <p:nvPr>
            <p:ph sz="half" idx="2"/>
          </p:nvPr>
        </p:nvSpPr>
        <p:spPr>
          <a:xfrm>
            <a:off x="4648200" y="1257300"/>
            <a:ext cx="4191000" cy="3600450"/>
          </a:xfrm>
        </p:spPr>
        <p:txBody>
          <a:bodyPr>
            <a:normAutofit fontScale="92500" lnSpcReduction="20000"/>
          </a:bodyPr>
          <a:lstStyle/>
          <a:p>
            <a:pPr>
              <a:lnSpc>
                <a:spcPct val="90000"/>
              </a:lnSpc>
            </a:pPr>
            <a:r>
              <a:rPr lang="en-US" dirty="0" smtClean="0"/>
              <a:t>Find the volume of the empty space in a box containing three golf balls.  The diameter of each is about 1.5 inches.  The box is 4.5 inches by 1.5 inches by 1.5 inches.</a:t>
            </a:r>
          </a:p>
          <a:p>
            <a:pPr>
              <a:lnSpc>
                <a:spcPct val="90000"/>
              </a:lnSpc>
            </a:pPr>
            <a:endParaRPr lang="en-US" dirty="0"/>
          </a:p>
          <a:p>
            <a:pPr>
              <a:lnSpc>
                <a:spcPct val="90000"/>
              </a:lnSpc>
            </a:pPr>
            <a:endParaRPr lang="en-US" dirty="0" smtClean="0"/>
          </a:p>
          <a:p>
            <a:pPr>
              <a:lnSpc>
                <a:spcPct val="90000"/>
              </a:lnSpc>
            </a:pPr>
            <a:endParaRPr lang="en-US" dirty="0"/>
          </a:p>
          <a:p>
            <a:pPr>
              <a:lnSpc>
                <a:spcPct val="90000"/>
              </a:lnSpc>
            </a:pPr>
            <a:r>
              <a:rPr lang="en-US" i="1" dirty="0"/>
              <a:t>842 #2-36 even, 40-44 </a:t>
            </a:r>
            <a:r>
              <a:rPr lang="en-US" i="1" dirty="0" smtClean="0"/>
              <a:t>even = 21</a:t>
            </a:r>
            <a:endParaRPr lang="en-US" dirty="0" smtClean="0"/>
          </a:p>
        </p:txBody>
      </p:sp>
    </p:spTree>
    <p:extLst>
      <p:ext uri="{BB962C8B-B14F-4D97-AF65-F5344CB8AC3E}">
        <p14:creationId xmlns:p14="http://schemas.microsoft.com/office/powerpoint/2010/main" val="1886741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37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12.6 Answers</a:t>
            </a:r>
            <a:endParaRPr lang="en-US" dirty="0" smtClean="0"/>
          </a:p>
          <a:p>
            <a:endParaRPr lang="en-US" dirty="0"/>
          </a:p>
          <a:p>
            <a:r>
              <a:rPr lang="en-US" dirty="0" smtClean="0">
                <a:hlinkClick r:id="rId4" action="ppaction://hlinkpres?slideindex=1&amp;slidetitle="/>
              </a:rPr>
              <a:t>12.6 Homework Quiz</a:t>
            </a:r>
            <a:endParaRPr lang="en-US" dirty="0"/>
          </a:p>
        </p:txBody>
      </p:sp>
    </p:spTree>
    <p:extLst>
      <p:ext uri="{BB962C8B-B14F-4D97-AF65-F5344CB8AC3E}">
        <p14:creationId xmlns:p14="http://schemas.microsoft.com/office/powerpoint/2010/main" val="38802177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pPr eaLnBrk="1" hangingPunct="1"/>
            <a:r>
              <a:rPr lang="en-US" dirty="0" smtClean="0"/>
              <a:t>12.7 Explore Similar Solids</a:t>
            </a:r>
          </a:p>
        </p:txBody>
      </p:sp>
      <p:pic>
        <p:nvPicPr>
          <p:cNvPr id="37892" name="Picture 5" descr="nested dolls"/>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a:xfrm>
            <a:off x="457200" y="1622227"/>
            <a:ext cx="3810000" cy="260746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7891" name="Rectangle 3"/>
          <p:cNvSpPr>
            <a:spLocks noGrp="1" noChangeArrowheads="1"/>
          </p:cNvSpPr>
          <p:nvPr>
            <p:ph sz="half" idx="2"/>
          </p:nvPr>
        </p:nvSpPr>
        <p:spPr/>
        <p:txBody>
          <a:bodyPr/>
          <a:lstStyle/>
          <a:p>
            <a:pPr eaLnBrk="1" hangingPunct="1"/>
            <a:r>
              <a:rPr lang="en-US" sz="2800" dirty="0" smtClean="0"/>
              <a:t>Russian </a:t>
            </a:r>
            <a:r>
              <a:rPr lang="en-US" sz="2800" dirty="0" err="1" smtClean="0"/>
              <a:t>Matryoshka</a:t>
            </a:r>
            <a:r>
              <a:rPr lang="en-US" sz="2800" dirty="0" smtClean="0"/>
              <a:t> dolls nest inside each other.  Each doll is the same shape, only smaller.  The dolls are similar solids. </a:t>
            </a:r>
          </a:p>
        </p:txBody>
      </p:sp>
    </p:spTree>
    <p:extLst>
      <p:ext uri="{BB962C8B-B14F-4D97-AF65-F5344CB8AC3E}">
        <p14:creationId xmlns:p14="http://schemas.microsoft.com/office/powerpoint/2010/main" val="35140785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r>
              <a:rPr lang="en-US" dirty="0"/>
              <a:t>12.7 Explore Similar Solids</a:t>
            </a:r>
            <a:endParaRPr lang="en-US" dirty="0" smtClean="0"/>
          </a:p>
        </p:txBody>
      </p:sp>
      <p:pic>
        <p:nvPicPr>
          <p:cNvPr id="38917" name="Picture 6" descr="similar Cone2"/>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24107" t="21656" r="13988" b="23656"/>
          <a:stretch/>
        </p:blipFill>
        <p:spPr>
          <a:xfrm>
            <a:off x="228600" y="1600201"/>
            <a:ext cx="4312812" cy="3181349"/>
          </a:xfrm>
          <a:noFill/>
        </p:spPr>
      </p:pic>
      <p:sp>
        <p:nvSpPr>
          <p:cNvPr id="77827" name="Rectangle 3"/>
          <p:cNvSpPr>
            <a:spLocks noGrp="1" noChangeArrowheads="1"/>
          </p:cNvSpPr>
          <p:nvPr>
            <p:ph sz="half" idx="2"/>
          </p:nvPr>
        </p:nvSpPr>
        <p:spPr/>
        <p:txBody>
          <a:bodyPr>
            <a:normAutofit fontScale="92500" lnSpcReduction="10000"/>
          </a:bodyPr>
          <a:lstStyle/>
          <a:p>
            <a:pPr eaLnBrk="1" hangingPunct="1"/>
            <a:r>
              <a:rPr lang="en-US" sz="2800" dirty="0" smtClean="0"/>
              <a:t>Similar Solids</a:t>
            </a:r>
          </a:p>
          <a:p>
            <a:pPr lvl="1"/>
            <a:r>
              <a:rPr lang="en-US" sz="2800" dirty="0" smtClean="0"/>
              <a:t>Solids with same shape but not necessarily the same size</a:t>
            </a:r>
          </a:p>
          <a:p>
            <a:pPr lvl="1"/>
            <a:r>
              <a:rPr lang="en-US" sz="2800" dirty="0" smtClean="0"/>
              <a:t>The lengths of sides are proportional</a:t>
            </a:r>
          </a:p>
          <a:p>
            <a:pPr lvl="1"/>
            <a:r>
              <a:rPr lang="en-US" sz="2800" dirty="0" smtClean="0"/>
              <a:t>The ratios of lengths is called the scale factor</a:t>
            </a:r>
          </a:p>
          <a:p>
            <a:pPr eaLnBrk="1" hangingPunct="1"/>
            <a:endParaRPr lang="en-US" sz="2800" dirty="0" smtClean="0"/>
          </a:p>
        </p:txBody>
      </p:sp>
    </p:spTree>
    <p:extLst>
      <p:ext uri="{BB962C8B-B14F-4D97-AF65-F5344CB8AC3E}">
        <p14:creationId xmlns:p14="http://schemas.microsoft.com/office/powerpoint/2010/main" val="21576880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78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8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fontScale="90000"/>
          </a:bodyPr>
          <a:lstStyle/>
          <a:p>
            <a:r>
              <a:rPr lang="en-US" dirty="0"/>
              <a:t>12.7 Explore Similar Solids</a:t>
            </a:r>
            <a:endParaRPr lang="en-US" dirty="0" smtClean="0"/>
          </a:p>
        </p:txBody>
      </p:sp>
      <p:sp>
        <p:nvSpPr>
          <p:cNvPr id="79875" name="Rectangle 3"/>
          <p:cNvSpPr>
            <a:spLocks noGrp="1" noChangeArrowheads="1"/>
          </p:cNvSpPr>
          <p:nvPr>
            <p:ph type="body" idx="1"/>
          </p:nvPr>
        </p:nvSpPr>
        <p:spPr/>
        <p:txBody>
          <a:bodyPr>
            <a:normAutofit lnSpcReduction="10000"/>
          </a:bodyPr>
          <a:lstStyle/>
          <a:p>
            <a:pPr eaLnBrk="1" hangingPunct="1"/>
            <a:r>
              <a:rPr lang="en-US" dirty="0" smtClean="0"/>
              <a:t>Congruent Solids</a:t>
            </a:r>
          </a:p>
          <a:p>
            <a:pPr lvl="1"/>
            <a:r>
              <a:rPr lang="en-US" dirty="0" smtClean="0"/>
              <a:t>Similar solids with scale factor of 1:1</a:t>
            </a:r>
          </a:p>
          <a:p>
            <a:pPr eaLnBrk="1" hangingPunct="1"/>
            <a:r>
              <a:rPr lang="en-US" dirty="0" smtClean="0"/>
              <a:t>Following four conditions must be true</a:t>
            </a:r>
          </a:p>
          <a:p>
            <a:pPr lvl="1" eaLnBrk="1" hangingPunct="1"/>
            <a:r>
              <a:rPr lang="en-US" dirty="0" smtClean="0"/>
              <a:t>Corresponding angles are congruent</a:t>
            </a:r>
          </a:p>
          <a:p>
            <a:pPr lvl="1" eaLnBrk="1" hangingPunct="1"/>
            <a:r>
              <a:rPr lang="en-US" dirty="0" smtClean="0"/>
              <a:t>Corresponding edges are congruent</a:t>
            </a:r>
          </a:p>
          <a:p>
            <a:pPr lvl="1" eaLnBrk="1" hangingPunct="1"/>
            <a:r>
              <a:rPr lang="en-US" dirty="0" smtClean="0"/>
              <a:t>Areas of corresponding faces are equal</a:t>
            </a:r>
          </a:p>
          <a:p>
            <a:pPr lvl="1" eaLnBrk="1" hangingPunct="1"/>
            <a:r>
              <a:rPr lang="en-US" dirty="0" smtClean="0"/>
              <a:t>The volumes are equal</a:t>
            </a:r>
          </a:p>
          <a:p>
            <a:pPr eaLnBrk="1" hangingPunct="1"/>
            <a:endParaRPr lang="en-US" dirty="0" smtClean="0"/>
          </a:p>
        </p:txBody>
      </p:sp>
    </p:spTree>
    <p:extLst>
      <p:ext uri="{BB962C8B-B14F-4D97-AF65-F5344CB8AC3E}">
        <p14:creationId xmlns:p14="http://schemas.microsoft.com/office/powerpoint/2010/main" val="15819869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987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9875">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9875">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9875">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9875">
                                            <p:txEl>
                                              <p:pRg st="5" end="5"/>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98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r>
              <a:rPr lang="en-US" dirty="0"/>
              <a:t>12.7 Explore Similar Solids</a:t>
            </a:r>
            <a:endParaRPr lang="en-US" dirty="0" smtClean="0"/>
          </a:p>
        </p:txBody>
      </p:sp>
      <mc:AlternateContent xmlns:mc="http://schemas.openxmlformats.org/markup-compatibility/2006" xmlns:a14="http://schemas.microsoft.com/office/drawing/2010/main">
        <mc:Choice Requires="a14">
          <p:sp>
            <p:nvSpPr>
              <p:cNvPr id="80899" name="Rectangle 3"/>
              <p:cNvSpPr>
                <a:spLocks noGrp="1" noChangeArrowheads="1"/>
              </p:cNvSpPr>
              <p:nvPr>
                <p:ph type="body" idx="1"/>
              </p:nvPr>
            </p:nvSpPr>
            <p:spPr>
              <a:xfrm>
                <a:off x="228600" y="1257300"/>
                <a:ext cx="8610600" cy="3657600"/>
              </a:xfrm>
            </p:spPr>
            <p:txBody>
              <a:bodyPr>
                <a:noAutofit/>
              </a:bodyPr>
              <a:lstStyle/>
              <a:p>
                <a:pPr eaLnBrk="1" hangingPunct="1"/>
                <a:r>
                  <a:rPr lang="en-US" sz="2000" dirty="0" smtClean="0"/>
                  <a:t>Determine if the following pair of shapes are similar, congruent or neither.</a:t>
                </a:r>
              </a:p>
              <a:p>
                <a:pPr lvl="1" eaLnBrk="1" hangingPunct="1"/>
                <a:r>
                  <a:rPr lang="en-US" sz="2000" dirty="0" smtClean="0"/>
                  <a:t>Cone A: r = 4.3, h = 12, slant height = 14.3</a:t>
                </a:r>
              </a:p>
              <a:p>
                <a:pPr lvl="1" eaLnBrk="1" hangingPunct="1"/>
                <a:r>
                  <a:rPr lang="en-US" sz="2000" dirty="0" smtClean="0"/>
                  <a:t>Cone B: r = 8.6, h = 25, slant height = 26.4</a:t>
                </a:r>
              </a:p>
              <a:p>
                <a:pPr lvl="2" eaLnBrk="1" hangingPunct="1"/>
                <a:r>
                  <a:rPr lang="en-US" sz="2000" dirty="0" smtClean="0"/>
                  <a:t>Ratios:  </a:t>
                </a:r>
                <a14:m>
                  <m:oMath xmlns:m="http://schemas.openxmlformats.org/officeDocument/2006/math">
                    <m:f>
                      <m:fPr>
                        <m:ctrlPr>
                          <a:rPr lang="en-US" sz="2000" b="0" i="1" smtClean="0">
                            <a:latin typeface="Cambria Math"/>
                          </a:rPr>
                        </m:ctrlPr>
                      </m:fPr>
                      <m:num>
                        <m:r>
                          <a:rPr lang="en-US" sz="2000" b="0" i="1" smtClean="0">
                            <a:latin typeface="Cambria Math"/>
                          </a:rPr>
                          <m:t>8</m:t>
                        </m:r>
                        <m:r>
                          <a:rPr lang="en-US" sz="2000" b="0" i="1" smtClean="0">
                            <a:latin typeface="Cambria Math"/>
                          </a:rPr>
                          <m:t>.</m:t>
                        </m:r>
                        <m:r>
                          <a:rPr lang="en-US" sz="2000" b="0" i="1" smtClean="0">
                            <a:latin typeface="Cambria Math"/>
                          </a:rPr>
                          <m:t>6</m:t>
                        </m:r>
                      </m:num>
                      <m:den>
                        <m:r>
                          <a:rPr lang="en-US" sz="2000" b="0" i="1" smtClean="0">
                            <a:latin typeface="Cambria Math"/>
                          </a:rPr>
                          <m:t>4</m:t>
                        </m:r>
                        <m:r>
                          <a:rPr lang="en-US" sz="2000" b="0" i="1" smtClean="0">
                            <a:latin typeface="Cambria Math"/>
                          </a:rPr>
                          <m:t>.</m:t>
                        </m:r>
                        <m:r>
                          <a:rPr lang="en-US" sz="2000" b="0" i="1" smtClean="0">
                            <a:latin typeface="Cambria Math"/>
                          </a:rPr>
                          <m:t>3</m:t>
                        </m:r>
                      </m:den>
                    </m:f>
                    <m:r>
                      <a:rPr lang="en-US" sz="2000" b="0" i="1" smtClean="0">
                        <a:latin typeface="Cambria Math"/>
                      </a:rPr>
                      <m:t>=</m:t>
                    </m:r>
                    <m:r>
                      <a:rPr lang="en-US" sz="2000" b="0" i="1" smtClean="0">
                        <a:latin typeface="Cambria Math"/>
                      </a:rPr>
                      <m:t>2</m:t>
                    </m:r>
                  </m:oMath>
                </a14:m>
                <a:r>
                  <a:rPr lang="en-US" sz="2000" dirty="0" smtClean="0"/>
                  <a:t>, </a:t>
                </a:r>
                <a14:m>
                  <m:oMath xmlns:m="http://schemas.openxmlformats.org/officeDocument/2006/math">
                    <m:f>
                      <m:fPr>
                        <m:ctrlPr>
                          <a:rPr lang="en-US" sz="2000" b="0" i="1" smtClean="0">
                            <a:latin typeface="Cambria Math"/>
                          </a:rPr>
                        </m:ctrlPr>
                      </m:fPr>
                      <m:num>
                        <m:r>
                          <a:rPr lang="en-US" sz="2000" b="0" i="1" smtClean="0">
                            <a:latin typeface="Cambria Math"/>
                          </a:rPr>
                          <m:t>25</m:t>
                        </m:r>
                      </m:num>
                      <m:den>
                        <m:r>
                          <a:rPr lang="en-US" sz="2000" b="0" i="1" smtClean="0">
                            <a:latin typeface="Cambria Math"/>
                          </a:rPr>
                          <m:t>12</m:t>
                        </m:r>
                      </m:den>
                    </m:f>
                    <m:r>
                      <a:rPr lang="en-US" sz="2000" b="0" i="1" smtClean="0">
                        <a:latin typeface="Cambria Math"/>
                      </a:rPr>
                      <m:t>=</m:t>
                    </m:r>
                    <m:r>
                      <a:rPr lang="en-US" sz="2000" b="0" i="1" smtClean="0">
                        <a:latin typeface="Cambria Math"/>
                      </a:rPr>
                      <m:t>2</m:t>
                    </m:r>
                    <m:r>
                      <a:rPr lang="en-US" sz="2000" b="0" i="1" smtClean="0">
                        <a:latin typeface="Cambria Math"/>
                      </a:rPr>
                      <m:t>.</m:t>
                    </m:r>
                    <m:r>
                      <a:rPr lang="en-US" sz="2000" b="0" i="1" smtClean="0">
                        <a:latin typeface="Cambria Math"/>
                      </a:rPr>
                      <m:t>08</m:t>
                    </m:r>
                  </m:oMath>
                </a14:m>
                <a:r>
                  <a:rPr lang="en-US" sz="2000" dirty="0" smtClean="0"/>
                  <a:t>. Not proportional so neither</a:t>
                </a:r>
              </a:p>
              <a:p>
                <a:pPr lvl="1" eaLnBrk="1" hangingPunct="1"/>
                <a:r>
                  <a:rPr lang="en-US" sz="2000" dirty="0" smtClean="0"/>
                  <a:t>Cylinder A: r = 5.5, height = 7.3</a:t>
                </a:r>
              </a:p>
              <a:p>
                <a:pPr lvl="1" eaLnBrk="1" hangingPunct="1"/>
                <a:r>
                  <a:rPr lang="en-US" sz="2000" dirty="0" smtClean="0"/>
                  <a:t>Cylinder B: r = 5.5, height = 7.3  </a:t>
                </a:r>
              </a:p>
              <a:p>
                <a:pPr lvl="2" eaLnBrk="1" hangingPunct="1"/>
                <a:r>
                  <a:rPr lang="en-US" sz="2000" dirty="0" smtClean="0"/>
                  <a:t>1:1 ratio so likely congruent.  One could be right and the other oblique.</a:t>
                </a:r>
              </a:p>
            </p:txBody>
          </p:sp>
        </mc:Choice>
        <mc:Fallback xmlns="">
          <p:sp>
            <p:nvSpPr>
              <p:cNvPr id="80899" name="Rectangle 3"/>
              <p:cNvSpPr>
                <a:spLocks noGrp="1" noRot="1" noChangeAspect="1" noMove="1" noResize="1" noEditPoints="1" noAdjustHandles="1" noChangeArrowheads="1" noChangeShapeType="1" noTextEdit="1"/>
              </p:cNvSpPr>
              <p:nvPr>
                <p:ph type="body" idx="1"/>
              </p:nvPr>
            </p:nvSpPr>
            <p:spPr>
              <a:xfrm>
                <a:off x="228600" y="1257300"/>
                <a:ext cx="8610600" cy="3657600"/>
              </a:xfrm>
              <a:blipFill rotWithShape="1">
                <a:blip r:embed="rId3"/>
                <a:stretch>
                  <a:fillRect l="-567" t="-833"/>
                </a:stretch>
              </a:blipFill>
            </p:spPr>
            <p:txBody>
              <a:bodyPr/>
              <a:lstStyle/>
              <a:p>
                <a:r>
                  <a:rPr lang="en-US">
                    <a:noFill/>
                  </a:rPr>
                  <a:t> </a:t>
                </a:r>
              </a:p>
            </p:txBody>
          </p:sp>
        </mc:Fallback>
      </mc:AlternateContent>
    </p:spTree>
    <p:extLst>
      <p:ext uri="{BB962C8B-B14F-4D97-AF65-F5344CB8AC3E}">
        <p14:creationId xmlns:p14="http://schemas.microsoft.com/office/powerpoint/2010/main" val="392725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089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089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0899">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089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08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en-US" dirty="0"/>
              <a:t>12.7 Explore Similar Solids</a:t>
            </a:r>
            <a:endParaRPr lang="en-US" dirty="0" smtClean="0"/>
          </a:p>
        </p:txBody>
      </p:sp>
      <p:sp>
        <p:nvSpPr>
          <p:cNvPr id="18" name="TextBox 17"/>
          <p:cNvSpPr txBox="1"/>
          <p:nvPr/>
        </p:nvSpPr>
        <p:spPr>
          <a:xfrm>
            <a:off x="228600" y="1314450"/>
            <a:ext cx="8686800" cy="52322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800" dirty="0" smtClean="0"/>
              <a:t>Similar Solids Theorem</a:t>
            </a:r>
          </a:p>
        </p:txBody>
      </p:sp>
      <p:sp>
        <p:nvSpPr>
          <p:cNvPr id="19" name="TextBox 18"/>
          <p:cNvSpPr txBox="1"/>
          <p:nvPr/>
        </p:nvSpPr>
        <p:spPr>
          <a:xfrm>
            <a:off x="228600" y="1849422"/>
            <a:ext cx="8686800" cy="125572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nSpc>
                <a:spcPct val="90000"/>
              </a:lnSpc>
            </a:pPr>
            <a:r>
              <a:rPr lang="en-US" sz="2800" dirty="0"/>
              <a:t>If 2 solids are similar with a scale factor of a:b, </a:t>
            </a:r>
            <a:endParaRPr lang="en-US" sz="2800" dirty="0" smtClean="0"/>
          </a:p>
          <a:p>
            <a:pPr>
              <a:lnSpc>
                <a:spcPct val="90000"/>
              </a:lnSpc>
            </a:pPr>
            <a:r>
              <a:rPr lang="en-US" sz="2800" dirty="0" smtClean="0"/>
              <a:t>then </a:t>
            </a:r>
            <a:r>
              <a:rPr lang="en-US" sz="2800" dirty="0"/>
              <a:t>the </a:t>
            </a:r>
            <a:r>
              <a:rPr lang="en-US" sz="2800" dirty="0" smtClean="0"/>
              <a:t>areas </a:t>
            </a:r>
            <a:r>
              <a:rPr lang="en-US" sz="2800" dirty="0"/>
              <a:t>have a ratio of a</a:t>
            </a:r>
            <a:r>
              <a:rPr lang="en-US" sz="2800" baseline="30000" dirty="0"/>
              <a:t>2</a:t>
            </a:r>
            <a:r>
              <a:rPr lang="en-US" sz="2800" dirty="0"/>
              <a:t>:b</a:t>
            </a:r>
            <a:r>
              <a:rPr lang="en-US" sz="2800" baseline="30000" dirty="0"/>
              <a:t>2</a:t>
            </a:r>
            <a:r>
              <a:rPr lang="en-US" sz="2800" dirty="0"/>
              <a:t> </a:t>
            </a:r>
            <a:endParaRPr lang="en-US" sz="2800" dirty="0" smtClean="0"/>
          </a:p>
          <a:p>
            <a:pPr>
              <a:lnSpc>
                <a:spcPct val="90000"/>
              </a:lnSpc>
            </a:pPr>
            <a:r>
              <a:rPr lang="en-US" sz="2800" dirty="0" smtClean="0"/>
              <a:t>and the </a:t>
            </a:r>
            <a:r>
              <a:rPr lang="en-US" sz="2800" dirty="0"/>
              <a:t>volumes have a ratio of a</a:t>
            </a:r>
            <a:r>
              <a:rPr lang="en-US" sz="2800" baseline="30000" dirty="0"/>
              <a:t>3</a:t>
            </a:r>
            <a:r>
              <a:rPr lang="en-US" sz="2800" dirty="0"/>
              <a:t>:b</a:t>
            </a:r>
            <a:r>
              <a:rPr lang="en-US" sz="2800" baseline="30000" dirty="0"/>
              <a:t>3</a:t>
            </a:r>
          </a:p>
        </p:txBody>
      </p:sp>
    </p:spTree>
    <p:extLst>
      <p:ext uri="{BB962C8B-B14F-4D97-AF65-F5344CB8AC3E}">
        <p14:creationId xmlns:p14="http://schemas.microsoft.com/office/powerpoint/2010/main" val="153523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12.7 Explore Similar Solids</a:t>
            </a:r>
          </a:p>
        </p:txBody>
      </p:sp>
      <p:sp>
        <p:nvSpPr>
          <p:cNvPr id="3" name="Content Placeholder 2"/>
          <p:cNvSpPr>
            <a:spLocks noGrp="1"/>
          </p:cNvSpPr>
          <p:nvPr>
            <p:ph idx="1"/>
          </p:nvPr>
        </p:nvSpPr>
        <p:spPr>
          <a:xfrm>
            <a:off x="228600" y="1257300"/>
            <a:ext cx="8610600" cy="3600450"/>
          </a:xfrm>
        </p:spPr>
        <p:txBody>
          <a:bodyPr>
            <a:normAutofit fontScale="92500" lnSpcReduction="20000"/>
          </a:bodyPr>
          <a:lstStyle/>
          <a:p>
            <a:pPr>
              <a:lnSpc>
                <a:spcPct val="90000"/>
              </a:lnSpc>
            </a:pPr>
            <a:r>
              <a:rPr lang="en-US" dirty="0"/>
              <a:t>Cube C has a surface area of </a:t>
            </a:r>
            <a:r>
              <a:rPr lang="en-US" dirty="0" smtClean="0"/>
              <a:t>216 square </a:t>
            </a:r>
            <a:r>
              <a:rPr lang="en-US" dirty="0"/>
              <a:t>units and Cube D has a surface area of </a:t>
            </a:r>
            <a:r>
              <a:rPr lang="en-US" dirty="0" smtClean="0"/>
              <a:t>600 </a:t>
            </a:r>
            <a:r>
              <a:rPr lang="en-US" dirty="0"/>
              <a:t>square units.  Find the scale factor of C to D.  </a:t>
            </a:r>
          </a:p>
          <a:p>
            <a:pPr>
              <a:lnSpc>
                <a:spcPct val="90000"/>
              </a:lnSpc>
            </a:pPr>
            <a:endParaRPr lang="en-US" dirty="0" smtClean="0"/>
          </a:p>
          <a:p>
            <a:pPr>
              <a:lnSpc>
                <a:spcPct val="90000"/>
              </a:lnSpc>
            </a:pPr>
            <a:r>
              <a:rPr lang="en-US" dirty="0" smtClean="0"/>
              <a:t>Find </a:t>
            </a:r>
            <a:r>
              <a:rPr lang="en-US" dirty="0"/>
              <a:t>the edge length of C.</a:t>
            </a:r>
          </a:p>
          <a:p>
            <a:pPr>
              <a:lnSpc>
                <a:spcPct val="90000"/>
              </a:lnSpc>
            </a:pPr>
            <a:endParaRPr lang="en-US" dirty="0" smtClean="0"/>
          </a:p>
          <a:p>
            <a:pPr>
              <a:lnSpc>
                <a:spcPct val="90000"/>
              </a:lnSpc>
            </a:pPr>
            <a:r>
              <a:rPr lang="en-US" dirty="0" smtClean="0"/>
              <a:t>Use </a:t>
            </a:r>
            <a:r>
              <a:rPr lang="en-US" dirty="0"/>
              <a:t>the scale factor to find the volume of </a:t>
            </a:r>
            <a:r>
              <a:rPr lang="en-US" dirty="0" smtClean="0"/>
              <a:t>D.</a:t>
            </a:r>
          </a:p>
          <a:p>
            <a:pPr>
              <a:lnSpc>
                <a:spcPct val="90000"/>
              </a:lnSpc>
            </a:pPr>
            <a:endParaRPr lang="en-US" dirty="0"/>
          </a:p>
          <a:p>
            <a:pPr>
              <a:lnSpc>
                <a:spcPct val="90000"/>
              </a:lnSpc>
            </a:pPr>
            <a:endParaRPr lang="en-US" dirty="0" smtClean="0"/>
          </a:p>
          <a:p>
            <a:pPr>
              <a:lnSpc>
                <a:spcPct val="90000"/>
              </a:lnSpc>
            </a:pPr>
            <a:r>
              <a:rPr lang="en-US" i="1" dirty="0"/>
              <a:t>850 #2-26 even, 30-48 </a:t>
            </a:r>
            <a:r>
              <a:rPr lang="en-US" i="1" dirty="0" smtClean="0"/>
              <a:t>even = 23</a:t>
            </a:r>
          </a:p>
          <a:p>
            <a:pPr>
              <a:lnSpc>
                <a:spcPct val="90000"/>
              </a:lnSpc>
            </a:pPr>
            <a:r>
              <a:rPr lang="en-US" i="1" dirty="0" smtClean="0"/>
              <a:t>Extra Credit </a:t>
            </a:r>
            <a:r>
              <a:rPr lang="en-US" i="1" dirty="0"/>
              <a:t>854 #2, </a:t>
            </a:r>
            <a:r>
              <a:rPr lang="en-US" i="1" dirty="0" smtClean="0"/>
              <a:t>4 = +2</a:t>
            </a:r>
            <a:endParaRPr lang="en-US" dirty="0"/>
          </a:p>
          <a:p>
            <a:endParaRPr lang="en-US" dirty="0"/>
          </a:p>
        </p:txBody>
      </p:sp>
    </p:spTree>
    <p:extLst>
      <p:ext uri="{BB962C8B-B14F-4D97-AF65-F5344CB8AC3E}">
        <p14:creationId xmlns:p14="http://schemas.microsoft.com/office/powerpoint/2010/main" val="3340748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4000" dirty="0" smtClean="0"/>
              <a:t>12.1 Explore Solids</a:t>
            </a:r>
          </a:p>
        </p:txBody>
      </p:sp>
      <p:pic>
        <p:nvPicPr>
          <p:cNvPr id="8196" name="Picture 8" descr="cone"/>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a:xfrm>
            <a:off x="4000502" y="1143000"/>
            <a:ext cx="5143499" cy="4000500"/>
          </a:xfrm>
          <a:noFill/>
        </p:spPr>
      </p:pic>
      <p:sp>
        <p:nvSpPr>
          <p:cNvPr id="16388" name="Rectangle 4"/>
          <p:cNvSpPr>
            <a:spLocks noGrp="1" noChangeArrowheads="1"/>
          </p:cNvSpPr>
          <p:nvPr>
            <p:ph type="body" sz="half" idx="4294967295"/>
          </p:nvPr>
        </p:nvSpPr>
        <p:spPr>
          <a:xfrm>
            <a:off x="0" y="1371600"/>
            <a:ext cx="4038600" cy="3543300"/>
          </a:xfrm>
        </p:spPr>
        <p:txBody>
          <a:bodyPr>
            <a:normAutofit lnSpcReduction="10000"/>
          </a:bodyPr>
          <a:lstStyle/>
          <a:p>
            <a:pPr eaLnBrk="1" hangingPunct="1"/>
            <a:r>
              <a:rPr lang="en-US" sz="2400" dirty="0" smtClean="0">
                <a:solidFill>
                  <a:schemeClr val="bg1"/>
                </a:solidFill>
              </a:rPr>
              <a:t>Pyramid </a:t>
            </a:r>
            <a:r>
              <a:rPr lang="en-US" sz="2400" dirty="0" smtClean="0">
                <a:solidFill>
                  <a:schemeClr val="bg1"/>
                </a:solidFill>
                <a:sym typeface="Wingdings" pitchFamily="2" charset="2"/>
              </a:rPr>
              <a:t></a:t>
            </a:r>
            <a:r>
              <a:rPr lang="en-US" sz="2400" dirty="0" smtClean="0">
                <a:solidFill>
                  <a:schemeClr val="bg1"/>
                </a:solidFill>
              </a:rPr>
              <a:t> polyhedron with all but one face intersecting in one point</a:t>
            </a:r>
          </a:p>
          <a:p>
            <a:pPr eaLnBrk="1" hangingPunct="1"/>
            <a:r>
              <a:rPr lang="en-US" sz="2400" dirty="0" smtClean="0">
                <a:solidFill>
                  <a:schemeClr val="bg1"/>
                </a:solidFill>
              </a:rPr>
              <a:t>Cone </a:t>
            </a:r>
            <a:r>
              <a:rPr lang="en-US" sz="2400" dirty="0" smtClean="0">
                <a:solidFill>
                  <a:schemeClr val="bg1"/>
                </a:solidFill>
                <a:sym typeface="Wingdings" pitchFamily="2" charset="2"/>
              </a:rPr>
              <a:t></a:t>
            </a:r>
            <a:r>
              <a:rPr lang="en-US" sz="2400" dirty="0" smtClean="0">
                <a:solidFill>
                  <a:schemeClr val="bg1"/>
                </a:solidFill>
              </a:rPr>
              <a:t> circular base with the other surface meeting in a point (kind of like a pyramid)</a:t>
            </a:r>
          </a:p>
          <a:p>
            <a:pPr eaLnBrk="1" hangingPunct="1"/>
            <a:r>
              <a:rPr lang="en-US" sz="2400" dirty="0" smtClean="0">
                <a:solidFill>
                  <a:schemeClr val="bg1"/>
                </a:solidFill>
              </a:rPr>
              <a:t>Sphere </a:t>
            </a:r>
            <a:r>
              <a:rPr lang="en-US" sz="2400" dirty="0" smtClean="0">
                <a:solidFill>
                  <a:schemeClr val="bg1"/>
                </a:solidFill>
                <a:sym typeface="Wingdings" pitchFamily="2" charset="2"/>
              </a:rPr>
              <a:t></a:t>
            </a:r>
            <a:r>
              <a:rPr lang="en-US" sz="2400" dirty="0" smtClean="0">
                <a:solidFill>
                  <a:schemeClr val="bg1"/>
                </a:solidFill>
              </a:rPr>
              <a:t> all the points that are a given distance from the center</a:t>
            </a:r>
          </a:p>
        </p:txBody>
      </p:sp>
    </p:spTree>
    <p:extLst>
      <p:ext uri="{BB962C8B-B14F-4D97-AF65-F5344CB8AC3E}">
        <p14:creationId xmlns:p14="http://schemas.microsoft.com/office/powerpoint/2010/main" val="13197919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12.7 Answers</a:t>
            </a:r>
            <a:endParaRPr lang="en-US" dirty="0" smtClean="0"/>
          </a:p>
          <a:p>
            <a:endParaRPr lang="en-US" dirty="0"/>
          </a:p>
          <a:p>
            <a:r>
              <a:rPr lang="en-US" dirty="0" smtClean="0">
                <a:hlinkClick r:id="rId4" action="ppaction://hlinkpres?slideindex=1&amp;slidetitle="/>
              </a:rPr>
              <a:t>12.7 Homework Quiz</a:t>
            </a:r>
            <a:endParaRPr lang="en-US" dirty="0"/>
          </a:p>
        </p:txBody>
      </p:sp>
    </p:spTree>
    <p:extLst>
      <p:ext uri="{BB962C8B-B14F-4D97-AF65-F5344CB8AC3E}">
        <p14:creationId xmlns:p14="http://schemas.microsoft.com/office/powerpoint/2010/main" val="388021776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12.Review</a:t>
            </a:r>
            <a:endParaRPr lang="en-US" dirty="0"/>
          </a:p>
        </p:txBody>
      </p:sp>
      <p:sp>
        <p:nvSpPr>
          <p:cNvPr id="3" name="Content Placeholder 2"/>
          <p:cNvSpPr>
            <a:spLocks noGrp="1"/>
          </p:cNvSpPr>
          <p:nvPr>
            <p:ph idx="1"/>
          </p:nvPr>
        </p:nvSpPr>
        <p:spPr/>
        <p:txBody>
          <a:bodyPr/>
          <a:lstStyle/>
          <a:p>
            <a:r>
              <a:rPr lang="en-US" i="1" dirty="0"/>
              <a:t>861 #1-17 </a:t>
            </a:r>
            <a:r>
              <a:rPr lang="en-US" i="1" dirty="0" smtClean="0"/>
              <a:t>all = 17</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96454"/>
            <a:ext cx="3724276" cy="4722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30367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12.1 Explore Solids</a:t>
            </a:r>
            <a:endParaRPr lang="en-US" dirty="0"/>
          </a:p>
        </p:txBody>
      </p:sp>
      <p:sp>
        <p:nvSpPr>
          <p:cNvPr id="3" name="Content Placeholder 2"/>
          <p:cNvSpPr>
            <a:spLocks noGrp="1"/>
          </p:cNvSpPr>
          <p:nvPr>
            <p:ph idx="1"/>
          </p:nvPr>
        </p:nvSpPr>
        <p:spPr>
          <a:xfrm>
            <a:off x="228600" y="2596129"/>
            <a:ext cx="8610600" cy="1998494"/>
          </a:xfrm>
        </p:spPr>
        <p:txBody>
          <a:bodyPr>
            <a:normAutofit fontScale="85000" lnSpcReduction="20000"/>
          </a:bodyPr>
          <a:lstStyle/>
          <a:p>
            <a:r>
              <a:rPr lang="en-US" dirty="0" smtClean="0"/>
              <a:t>Convex</a:t>
            </a:r>
          </a:p>
          <a:p>
            <a:pPr lvl="1"/>
            <a:r>
              <a:rPr lang="en-US" dirty="0" smtClean="0"/>
              <a:t>Any two points can be connected with a segment completely inside the polyhedron</a:t>
            </a:r>
          </a:p>
          <a:p>
            <a:r>
              <a:rPr lang="en-US" dirty="0" smtClean="0"/>
              <a:t>Concave</a:t>
            </a:r>
          </a:p>
          <a:p>
            <a:pPr lvl="1"/>
            <a:r>
              <a:rPr lang="en-US" dirty="0" smtClean="0"/>
              <a:t>Not convex</a:t>
            </a:r>
          </a:p>
          <a:p>
            <a:pPr lvl="1"/>
            <a:r>
              <a:rPr lang="en-US" dirty="0" smtClean="0"/>
              <a:t>Has a “cave”</a:t>
            </a:r>
          </a:p>
        </p:txBody>
      </p:sp>
      <p:sp>
        <p:nvSpPr>
          <p:cNvPr id="4" name="TextBox 3"/>
          <p:cNvSpPr txBox="1"/>
          <p:nvPr/>
        </p:nvSpPr>
        <p:spPr>
          <a:xfrm>
            <a:off x="228600" y="1123950"/>
            <a:ext cx="8686800" cy="492443"/>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sz="2600" dirty="0" smtClean="0"/>
              <a:t>Euler’s Theorem</a:t>
            </a:r>
            <a:endParaRPr lang="en-US" sz="2600" dirty="0"/>
          </a:p>
        </p:txBody>
      </p:sp>
      <mc:AlternateContent xmlns:mc="http://schemas.openxmlformats.org/markup-compatibility/2006" xmlns:a14="http://schemas.microsoft.com/office/drawing/2010/main">
        <mc:Choice Requires="a14">
          <p:sp>
            <p:nvSpPr>
              <p:cNvPr id="5" name="TextBox 4"/>
              <p:cNvSpPr txBox="1"/>
              <p:nvPr/>
            </p:nvSpPr>
            <p:spPr>
              <a:xfrm>
                <a:off x="228600" y="1626632"/>
                <a:ext cx="8686800" cy="129266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600" dirty="0" smtClean="0"/>
                  <a:t>The number of faces (</a:t>
                </a:r>
                <a:r>
                  <a:rPr lang="en-US" sz="2600" i="1" dirty="0" smtClean="0"/>
                  <a:t>F</a:t>
                </a:r>
                <a:r>
                  <a:rPr lang="en-US" sz="2600" dirty="0" smtClean="0"/>
                  <a:t>), vertices (</a:t>
                </a:r>
                <a:r>
                  <a:rPr lang="en-US" sz="2600" i="1" dirty="0" smtClean="0"/>
                  <a:t>V</a:t>
                </a:r>
                <a:r>
                  <a:rPr lang="en-US" sz="2600" dirty="0" smtClean="0"/>
                  <a:t>), and edges (</a:t>
                </a:r>
                <a:r>
                  <a:rPr lang="en-US" sz="2600" i="1" dirty="0" smtClean="0"/>
                  <a:t>E</a:t>
                </a:r>
                <a:r>
                  <a:rPr lang="en-US" sz="2600" dirty="0" smtClean="0"/>
                  <a:t>) of a polyhedron are related by </a:t>
                </a:r>
              </a:p>
              <a:p>
                <a:pPr/>
                <a14:m>
                  <m:oMathPara xmlns:m="http://schemas.openxmlformats.org/officeDocument/2006/math">
                    <m:oMathParaPr>
                      <m:jc m:val="centerGroup"/>
                    </m:oMathParaPr>
                    <m:oMath xmlns:m="http://schemas.openxmlformats.org/officeDocument/2006/math">
                      <m:r>
                        <a:rPr lang="en-US" sz="2600" b="0" i="1" smtClean="0">
                          <a:latin typeface="Cambria Math"/>
                        </a:rPr>
                        <m:t>𝐹</m:t>
                      </m:r>
                      <m:r>
                        <a:rPr lang="en-US" sz="2600" b="0" i="1" smtClean="0">
                          <a:latin typeface="Cambria Math"/>
                        </a:rPr>
                        <m:t>+</m:t>
                      </m:r>
                      <m:r>
                        <a:rPr lang="en-US" sz="2600" b="0" i="1" smtClean="0">
                          <a:latin typeface="Cambria Math"/>
                        </a:rPr>
                        <m:t>𝑉</m:t>
                      </m:r>
                      <m:r>
                        <a:rPr lang="en-US" sz="2600" b="0" i="1" smtClean="0">
                          <a:latin typeface="Cambria Math"/>
                        </a:rPr>
                        <m:t>=</m:t>
                      </m:r>
                      <m:r>
                        <a:rPr lang="en-US" sz="2600" b="0" i="1" smtClean="0">
                          <a:latin typeface="Cambria Math"/>
                        </a:rPr>
                        <m:t>𝐸</m:t>
                      </m:r>
                      <m:r>
                        <a:rPr lang="en-US" sz="2600" b="0" i="1" smtClean="0">
                          <a:latin typeface="Cambria Math"/>
                        </a:rPr>
                        <m:t>+2</m:t>
                      </m:r>
                    </m:oMath>
                  </m:oMathPara>
                </a14:m>
                <a:endParaRPr lang="en-US" sz="2600" dirty="0"/>
              </a:p>
            </p:txBody>
          </p:sp>
        </mc:Choice>
        <mc:Fallback xmlns="">
          <p:sp>
            <p:nvSpPr>
              <p:cNvPr id="5" name="TextBox 4"/>
              <p:cNvSpPr txBox="1">
                <a:spLocks noRot="1" noChangeAspect="1" noMove="1" noResize="1" noEditPoints="1" noAdjustHandles="1" noChangeArrowheads="1" noChangeShapeType="1" noTextEdit="1"/>
              </p:cNvSpPr>
              <p:nvPr/>
            </p:nvSpPr>
            <p:spPr>
              <a:xfrm>
                <a:off x="228600" y="2168843"/>
                <a:ext cx="8686800" cy="1292662"/>
              </a:xfrm>
              <a:prstGeom prst="rect">
                <a:avLst/>
              </a:prstGeom>
              <a:blipFill rotWithShape="1">
                <a:blip r:embed="rId3"/>
                <a:stretch>
                  <a:fillRect/>
                </a:stretch>
              </a:blipFill>
            </p:spPr>
            <p:txBody>
              <a:bodyPr/>
              <a:lstStyle/>
              <a:p>
                <a:r>
                  <a:rPr lang="en-US">
                    <a:noFill/>
                  </a:rPr>
                  <a:t> </a:t>
                </a:r>
              </a:p>
            </p:txBody>
          </p:sp>
        </mc:Fallback>
      </mc:AlternateContent>
      <p:pic>
        <p:nvPicPr>
          <p:cNvPr id="3075"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33801" y="3086100"/>
            <a:ext cx="2270849" cy="1950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34294" y="3155752"/>
            <a:ext cx="2809707" cy="1603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287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076"/>
                                        </p:tgtEl>
                                        <p:attrNameLst>
                                          <p:attrName>style.visibility</p:attrName>
                                        </p:attrNameLst>
                                      </p:cBhvr>
                                      <p:to>
                                        <p:strVal val="visible"/>
                                      </p:to>
                                    </p:set>
                                    <p:animEffect transition="in" filter="fade">
                                      <p:cBhvr>
                                        <p:cTn id="19" dur="500"/>
                                        <p:tgtEl>
                                          <p:spTgt spid="3076"/>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75"/>
                                        </p:tgtEl>
                                        <p:attrNameLst>
                                          <p:attrName>style.visibility</p:attrName>
                                        </p:attrNameLst>
                                      </p:cBhvr>
                                      <p:to>
                                        <p:strVal val="visible"/>
                                      </p:to>
                                    </p:set>
                                    <p:animEffect transition="in" filter="fade">
                                      <p:cBhvr>
                                        <p:cTn id="32"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12.1 Explore Solids</a:t>
            </a:r>
            <a:endParaRPr lang="en-US" dirty="0"/>
          </a:p>
        </p:txBody>
      </p:sp>
      <p:sp>
        <p:nvSpPr>
          <p:cNvPr id="3" name="Content Placeholder 2"/>
          <p:cNvSpPr>
            <a:spLocks noGrp="1"/>
          </p:cNvSpPr>
          <p:nvPr>
            <p:ph idx="1"/>
          </p:nvPr>
        </p:nvSpPr>
        <p:spPr/>
        <p:txBody>
          <a:bodyPr/>
          <a:lstStyle/>
          <a:p>
            <a:r>
              <a:rPr lang="en-US" dirty="0" smtClean="0"/>
              <a:t>Tell whether the solid is a polyhedron.  If it is, name the polyhedron and find the number of faces, vertices, and edges and describe as convex or concave</a:t>
            </a:r>
            <a:endParaRPr lang="en-US" dirty="0"/>
          </a:p>
        </p:txBody>
      </p:sp>
      <p:pic>
        <p:nvPicPr>
          <p:cNvPr id="205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 y="2571750"/>
            <a:ext cx="2910970" cy="2178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72920" y="2571750"/>
            <a:ext cx="2720679"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15902" y="2569964"/>
            <a:ext cx="2989998" cy="1802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884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fade">
                                      <p:cBhvr>
                                        <p:cTn id="12"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title"/>
          </p:nvPr>
        </p:nvSpPr>
        <p:spPr/>
        <p:txBody>
          <a:bodyPr>
            <a:normAutofit/>
          </a:bodyPr>
          <a:lstStyle/>
          <a:p>
            <a:r>
              <a:rPr lang="en-US" sz="3600" dirty="0" smtClean="0"/>
              <a:t>12.1 Explore Solids</a:t>
            </a:r>
            <a:endParaRPr lang="en-US" sz="4000" dirty="0" smtClean="0"/>
          </a:p>
        </p:txBody>
      </p:sp>
      <p:pic>
        <p:nvPicPr>
          <p:cNvPr id="18441" name="Picture 9" descr="635px-Tetrahedron"/>
          <p:cNvPicPr>
            <a:picLocks noGrp="1" noChangeAspect="1" noChangeArrowheads="1"/>
          </p:cNvPicPr>
          <p:nvPr>
            <p:ph idx="1"/>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38600" y="438151"/>
            <a:ext cx="1998454" cy="1811834"/>
          </a:xfrm>
          <a:noFill/>
        </p:spPr>
      </p:pic>
      <p:sp>
        <p:nvSpPr>
          <p:cNvPr id="18435" name="Rectangle 3"/>
          <p:cNvSpPr>
            <a:spLocks noGrp="1" noChangeArrowheads="1"/>
          </p:cNvSpPr>
          <p:nvPr>
            <p:ph type="body" sz="half" idx="4294967295"/>
          </p:nvPr>
        </p:nvSpPr>
        <p:spPr>
          <a:xfrm>
            <a:off x="0" y="1200150"/>
            <a:ext cx="4572000" cy="3704035"/>
          </a:xfrm>
        </p:spPr>
        <p:txBody>
          <a:bodyPr>
            <a:noAutofit/>
          </a:bodyPr>
          <a:lstStyle/>
          <a:p>
            <a:r>
              <a:rPr lang="en-US" sz="2000" dirty="0" smtClean="0"/>
              <a:t>Regular polyhedron </a:t>
            </a:r>
          </a:p>
          <a:p>
            <a:pPr lvl="1"/>
            <a:r>
              <a:rPr lang="en-US" sz="2000" dirty="0" smtClean="0"/>
              <a:t>Polyhedron with congruent regular polygonal faces</a:t>
            </a:r>
          </a:p>
          <a:p>
            <a:pPr>
              <a:lnSpc>
                <a:spcPct val="80000"/>
              </a:lnSpc>
            </a:pPr>
            <a:r>
              <a:rPr lang="en-US" sz="2000" dirty="0" smtClean="0"/>
              <a:t>Only 5 types (</a:t>
            </a:r>
            <a:r>
              <a:rPr lang="en-US" sz="2000" b="1" dirty="0" smtClean="0"/>
              <a:t>Platonic solids</a:t>
            </a:r>
            <a:r>
              <a:rPr lang="en-US" sz="2000" dirty="0" smtClean="0"/>
              <a:t>)</a:t>
            </a:r>
          </a:p>
          <a:p>
            <a:pPr lvl="1" eaLnBrk="1" hangingPunct="1">
              <a:lnSpc>
                <a:spcPct val="80000"/>
              </a:lnSpc>
            </a:pPr>
            <a:r>
              <a:rPr lang="en-US" sz="2000" b="1" dirty="0" smtClean="0"/>
              <a:t>Tetrahedron</a:t>
            </a:r>
            <a:r>
              <a:rPr lang="en-US" sz="2000" dirty="0" smtClean="0"/>
              <a:t> </a:t>
            </a:r>
            <a:r>
              <a:rPr lang="en-US" sz="2000" dirty="0" smtClean="0">
                <a:sym typeface="Wingdings" pitchFamily="2" charset="2"/>
              </a:rPr>
              <a:t></a:t>
            </a:r>
            <a:r>
              <a:rPr lang="en-US" sz="2000" dirty="0" smtClean="0"/>
              <a:t> 4 faces (triangular pyramid)</a:t>
            </a:r>
          </a:p>
          <a:p>
            <a:pPr lvl="1" eaLnBrk="1" hangingPunct="1">
              <a:lnSpc>
                <a:spcPct val="80000"/>
              </a:lnSpc>
            </a:pPr>
            <a:r>
              <a:rPr lang="en-US" sz="2000" b="1" dirty="0" smtClean="0"/>
              <a:t>Hexahedron</a:t>
            </a:r>
            <a:r>
              <a:rPr lang="en-US" sz="2000" dirty="0" smtClean="0"/>
              <a:t> </a:t>
            </a:r>
            <a:r>
              <a:rPr lang="en-US" sz="2000" dirty="0" smtClean="0">
                <a:sym typeface="Wingdings" pitchFamily="2" charset="2"/>
              </a:rPr>
              <a:t></a:t>
            </a:r>
            <a:r>
              <a:rPr lang="en-US" sz="2000" dirty="0" smtClean="0"/>
              <a:t> 6 faces (cube)</a:t>
            </a:r>
          </a:p>
          <a:p>
            <a:pPr lvl="1" eaLnBrk="1" hangingPunct="1">
              <a:lnSpc>
                <a:spcPct val="80000"/>
              </a:lnSpc>
            </a:pPr>
            <a:r>
              <a:rPr lang="en-US" sz="2000" b="1" dirty="0" smtClean="0"/>
              <a:t>Octahedron</a:t>
            </a:r>
            <a:r>
              <a:rPr lang="en-US" sz="2000" dirty="0" smtClean="0"/>
              <a:t> </a:t>
            </a:r>
            <a:r>
              <a:rPr lang="en-US" sz="2000" dirty="0" smtClean="0">
                <a:sym typeface="Wingdings" pitchFamily="2" charset="2"/>
              </a:rPr>
              <a:t></a:t>
            </a:r>
            <a:r>
              <a:rPr lang="en-US" sz="2000" dirty="0" smtClean="0"/>
              <a:t> 8 faces (2 square pyramids put together)</a:t>
            </a:r>
          </a:p>
          <a:p>
            <a:pPr lvl="1" eaLnBrk="1" hangingPunct="1">
              <a:lnSpc>
                <a:spcPct val="80000"/>
              </a:lnSpc>
            </a:pPr>
            <a:r>
              <a:rPr lang="en-US" sz="2000" b="1" dirty="0" smtClean="0"/>
              <a:t>Dodecahedron</a:t>
            </a:r>
            <a:r>
              <a:rPr lang="en-US" sz="2000" dirty="0" smtClean="0"/>
              <a:t> </a:t>
            </a:r>
            <a:r>
              <a:rPr lang="en-US" sz="2000" dirty="0" smtClean="0">
                <a:sym typeface="Wingdings" pitchFamily="2" charset="2"/>
              </a:rPr>
              <a:t></a:t>
            </a:r>
            <a:r>
              <a:rPr lang="en-US" sz="2000" dirty="0" smtClean="0"/>
              <a:t> 12 faces (made with pentagons)</a:t>
            </a:r>
          </a:p>
          <a:p>
            <a:pPr lvl="1" eaLnBrk="1" hangingPunct="1">
              <a:lnSpc>
                <a:spcPct val="80000"/>
              </a:lnSpc>
            </a:pPr>
            <a:r>
              <a:rPr lang="en-US" sz="2000" b="1" dirty="0" smtClean="0"/>
              <a:t>Icosahedron</a:t>
            </a:r>
            <a:r>
              <a:rPr lang="en-US" sz="2000" dirty="0" smtClean="0"/>
              <a:t> </a:t>
            </a:r>
            <a:r>
              <a:rPr lang="en-US" sz="2000" dirty="0" smtClean="0">
                <a:sym typeface="Wingdings" pitchFamily="2" charset="2"/>
              </a:rPr>
              <a:t></a:t>
            </a:r>
            <a:r>
              <a:rPr lang="en-US" sz="2000" dirty="0" smtClean="0"/>
              <a:t> 20 faces (made with triangles) </a:t>
            </a:r>
          </a:p>
        </p:txBody>
      </p:sp>
      <p:pic>
        <p:nvPicPr>
          <p:cNvPr id="18442" name="Picture 10" descr="538px-Hexahedron"/>
          <p:cNvPicPr>
            <a:picLocks noGrp="1" noChangeAspect="1" noChangeArrowheads="1"/>
          </p:cNvPicPr>
          <p:nvPr>
            <p:ph sz="quarter" idx="4294967295"/>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7010401" y="1"/>
            <a:ext cx="1863725" cy="1841898"/>
          </a:xfrm>
          <a:noFill/>
        </p:spPr>
      </p:pic>
      <p:pic>
        <p:nvPicPr>
          <p:cNvPr id="18443" name="Picture 11" descr="613px-Dodecahedron"/>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43400" y="2991683"/>
            <a:ext cx="2386013" cy="2117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4" name="Picture 12" descr="605px-Octahedr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10201" y="1276350"/>
            <a:ext cx="2424113" cy="2065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5" name="Picture 13" descr="621px-Icosahedron"/>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72287" y="2971800"/>
            <a:ext cx="2271713" cy="2117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66705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6" presetClass="entr" presetSubtype="0" fill="hold" nodeType="clickEffect">
                                  <p:stCondLst>
                                    <p:cond delay="0"/>
                                  </p:stCondLst>
                                  <p:childTnLst>
                                    <p:set>
                                      <p:cBhvr>
                                        <p:cTn id="18" dur="1" fill="hold">
                                          <p:stCondLst>
                                            <p:cond delay="0"/>
                                          </p:stCondLst>
                                        </p:cTn>
                                        <p:tgtEl>
                                          <p:spTgt spid="18441"/>
                                        </p:tgtEl>
                                        <p:attrNameLst>
                                          <p:attrName>style.visibility</p:attrName>
                                        </p:attrNameLst>
                                      </p:cBhvr>
                                      <p:to>
                                        <p:strVal val="visible"/>
                                      </p:to>
                                    </p:set>
                                    <p:animEffect transition="in" filter="wipe(down)">
                                      <p:cBhvr>
                                        <p:cTn id="19" dur="580">
                                          <p:stCondLst>
                                            <p:cond delay="0"/>
                                          </p:stCondLst>
                                        </p:cTn>
                                        <p:tgtEl>
                                          <p:spTgt spid="18441"/>
                                        </p:tgtEl>
                                      </p:cBhvr>
                                    </p:animEffect>
                                    <p:anim calcmode="lin" valueType="num">
                                      <p:cBhvr>
                                        <p:cTn id="20" dur="1822" tmFilter="0,0; 0.14,0.36; 0.43,0.73; 0.71,0.91; 1.0,1.0">
                                          <p:stCondLst>
                                            <p:cond delay="0"/>
                                          </p:stCondLst>
                                        </p:cTn>
                                        <p:tgtEl>
                                          <p:spTgt spid="18441"/>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8441"/>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8441"/>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8441"/>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8441"/>
                                        </p:tgtEl>
                                        <p:attrNameLst>
                                          <p:attrName>ppt_y</p:attrName>
                                        </p:attrNameLst>
                                      </p:cBhvr>
                                      <p:tavLst>
                                        <p:tav tm="0" fmla="#ppt_y-sin(pi*$)/81">
                                          <p:val>
                                            <p:fltVal val="0"/>
                                          </p:val>
                                        </p:tav>
                                        <p:tav tm="100000">
                                          <p:val>
                                            <p:fltVal val="1"/>
                                          </p:val>
                                        </p:tav>
                                      </p:tavLst>
                                    </p:anim>
                                    <p:animScale>
                                      <p:cBhvr>
                                        <p:cTn id="25" dur="26">
                                          <p:stCondLst>
                                            <p:cond delay="650"/>
                                          </p:stCondLst>
                                        </p:cTn>
                                        <p:tgtEl>
                                          <p:spTgt spid="18441"/>
                                        </p:tgtEl>
                                      </p:cBhvr>
                                      <p:to x="100000" y="60000"/>
                                    </p:animScale>
                                    <p:animScale>
                                      <p:cBhvr>
                                        <p:cTn id="26" dur="166" decel="50000">
                                          <p:stCondLst>
                                            <p:cond delay="676"/>
                                          </p:stCondLst>
                                        </p:cTn>
                                        <p:tgtEl>
                                          <p:spTgt spid="18441"/>
                                        </p:tgtEl>
                                      </p:cBhvr>
                                      <p:to x="100000" y="100000"/>
                                    </p:animScale>
                                    <p:animScale>
                                      <p:cBhvr>
                                        <p:cTn id="27" dur="26">
                                          <p:stCondLst>
                                            <p:cond delay="1312"/>
                                          </p:stCondLst>
                                        </p:cTn>
                                        <p:tgtEl>
                                          <p:spTgt spid="18441"/>
                                        </p:tgtEl>
                                      </p:cBhvr>
                                      <p:to x="100000" y="80000"/>
                                    </p:animScale>
                                    <p:animScale>
                                      <p:cBhvr>
                                        <p:cTn id="28" dur="166" decel="50000">
                                          <p:stCondLst>
                                            <p:cond delay="1338"/>
                                          </p:stCondLst>
                                        </p:cTn>
                                        <p:tgtEl>
                                          <p:spTgt spid="18441"/>
                                        </p:tgtEl>
                                      </p:cBhvr>
                                      <p:to x="100000" y="100000"/>
                                    </p:animScale>
                                    <p:animScale>
                                      <p:cBhvr>
                                        <p:cTn id="29" dur="26">
                                          <p:stCondLst>
                                            <p:cond delay="1642"/>
                                          </p:stCondLst>
                                        </p:cTn>
                                        <p:tgtEl>
                                          <p:spTgt spid="18441"/>
                                        </p:tgtEl>
                                      </p:cBhvr>
                                      <p:to x="100000" y="90000"/>
                                    </p:animScale>
                                    <p:animScale>
                                      <p:cBhvr>
                                        <p:cTn id="30" dur="166" decel="50000">
                                          <p:stCondLst>
                                            <p:cond delay="1668"/>
                                          </p:stCondLst>
                                        </p:cTn>
                                        <p:tgtEl>
                                          <p:spTgt spid="18441"/>
                                        </p:tgtEl>
                                      </p:cBhvr>
                                      <p:to x="100000" y="100000"/>
                                    </p:animScale>
                                    <p:animScale>
                                      <p:cBhvr>
                                        <p:cTn id="31" dur="26">
                                          <p:stCondLst>
                                            <p:cond delay="1808"/>
                                          </p:stCondLst>
                                        </p:cTn>
                                        <p:tgtEl>
                                          <p:spTgt spid="18441"/>
                                        </p:tgtEl>
                                      </p:cBhvr>
                                      <p:to x="100000" y="95000"/>
                                    </p:animScale>
                                    <p:animScale>
                                      <p:cBhvr>
                                        <p:cTn id="32" dur="166" decel="50000">
                                          <p:stCondLst>
                                            <p:cond delay="1834"/>
                                          </p:stCondLst>
                                        </p:cTn>
                                        <p:tgtEl>
                                          <p:spTgt spid="18441"/>
                                        </p:tgtEl>
                                      </p:cBhvr>
                                      <p:to x="100000" y="100000"/>
                                    </p:animScale>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6" presetClass="entr" presetSubtype="0" fill="hold" nodeType="clickEffect">
                                  <p:stCondLst>
                                    <p:cond delay="0"/>
                                  </p:stCondLst>
                                  <p:childTnLst>
                                    <p:set>
                                      <p:cBhvr>
                                        <p:cTn id="40" dur="1" fill="hold">
                                          <p:stCondLst>
                                            <p:cond delay="0"/>
                                          </p:stCondLst>
                                        </p:cTn>
                                        <p:tgtEl>
                                          <p:spTgt spid="18442"/>
                                        </p:tgtEl>
                                        <p:attrNameLst>
                                          <p:attrName>style.visibility</p:attrName>
                                        </p:attrNameLst>
                                      </p:cBhvr>
                                      <p:to>
                                        <p:strVal val="visible"/>
                                      </p:to>
                                    </p:set>
                                    <p:animEffect transition="in" filter="wipe(down)">
                                      <p:cBhvr>
                                        <p:cTn id="41" dur="580">
                                          <p:stCondLst>
                                            <p:cond delay="0"/>
                                          </p:stCondLst>
                                        </p:cTn>
                                        <p:tgtEl>
                                          <p:spTgt spid="18442"/>
                                        </p:tgtEl>
                                      </p:cBhvr>
                                    </p:animEffect>
                                    <p:anim calcmode="lin" valueType="num">
                                      <p:cBhvr>
                                        <p:cTn id="42" dur="1822" tmFilter="0,0; 0.14,0.36; 0.43,0.73; 0.71,0.91; 1.0,1.0">
                                          <p:stCondLst>
                                            <p:cond delay="0"/>
                                          </p:stCondLst>
                                        </p:cTn>
                                        <p:tgtEl>
                                          <p:spTgt spid="18442"/>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18442"/>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18442"/>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18442"/>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18442"/>
                                        </p:tgtEl>
                                        <p:attrNameLst>
                                          <p:attrName>ppt_y</p:attrName>
                                        </p:attrNameLst>
                                      </p:cBhvr>
                                      <p:tavLst>
                                        <p:tav tm="0" fmla="#ppt_y-sin(pi*$)/81">
                                          <p:val>
                                            <p:fltVal val="0"/>
                                          </p:val>
                                        </p:tav>
                                        <p:tav tm="100000">
                                          <p:val>
                                            <p:fltVal val="1"/>
                                          </p:val>
                                        </p:tav>
                                      </p:tavLst>
                                    </p:anim>
                                    <p:animScale>
                                      <p:cBhvr>
                                        <p:cTn id="47" dur="26">
                                          <p:stCondLst>
                                            <p:cond delay="650"/>
                                          </p:stCondLst>
                                        </p:cTn>
                                        <p:tgtEl>
                                          <p:spTgt spid="18442"/>
                                        </p:tgtEl>
                                      </p:cBhvr>
                                      <p:to x="100000" y="60000"/>
                                    </p:animScale>
                                    <p:animScale>
                                      <p:cBhvr>
                                        <p:cTn id="48" dur="166" decel="50000">
                                          <p:stCondLst>
                                            <p:cond delay="676"/>
                                          </p:stCondLst>
                                        </p:cTn>
                                        <p:tgtEl>
                                          <p:spTgt spid="18442"/>
                                        </p:tgtEl>
                                      </p:cBhvr>
                                      <p:to x="100000" y="100000"/>
                                    </p:animScale>
                                    <p:animScale>
                                      <p:cBhvr>
                                        <p:cTn id="49" dur="26">
                                          <p:stCondLst>
                                            <p:cond delay="1312"/>
                                          </p:stCondLst>
                                        </p:cTn>
                                        <p:tgtEl>
                                          <p:spTgt spid="18442"/>
                                        </p:tgtEl>
                                      </p:cBhvr>
                                      <p:to x="100000" y="80000"/>
                                    </p:animScale>
                                    <p:animScale>
                                      <p:cBhvr>
                                        <p:cTn id="50" dur="166" decel="50000">
                                          <p:stCondLst>
                                            <p:cond delay="1338"/>
                                          </p:stCondLst>
                                        </p:cTn>
                                        <p:tgtEl>
                                          <p:spTgt spid="18442"/>
                                        </p:tgtEl>
                                      </p:cBhvr>
                                      <p:to x="100000" y="100000"/>
                                    </p:animScale>
                                    <p:animScale>
                                      <p:cBhvr>
                                        <p:cTn id="51" dur="26">
                                          <p:stCondLst>
                                            <p:cond delay="1642"/>
                                          </p:stCondLst>
                                        </p:cTn>
                                        <p:tgtEl>
                                          <p:spTgt spid="18442"/>
                                        </p:tgtEl>
                                      </p:cBhvr>
                                      <p:to x="100000" y="90000"/>
                                    </p:animScale>
                                    <p:animScale>
                                      <p:cBhvr>
                                        <p:cTn id="52" dur="166" decel="50000">
                                          <p:stCondLst>
                                            <p:cond delay="1668"/>
                                          </p:stCondLst>
                                        </p:cTn>
                                        <p:tgtEl>
                                          <p:spTgt spid="18442"/>
                                        </p:tgtEl>
                                      </p:cBhvr>
                                      <p:to x="100000" y="100000"/>
                                    </p:animScale>
                                    <p:animScale>
                                      <p:cBhvr>
                                        <p:cTn id="53" dur="26">
                                          <p:stCondLst>
                                            <p:cond delay="1808"/>
                                          </p:stCondLst>
                                        </p:cTn>
                                        <p:tgtEl>
                                          <p:spTgt spid="18442"/>
                                        </p:tgtEl>
                                      </p:cBhvr>
                                      <p:to x="100000" y="95000"/>
                                    </p:animScale>
                                    <p:animScale>
                                      <p:cBhvr>
                                        <p:cTn id="54" dur="166" decel="50000">
                                          <p:stCondLst>
                                            <p:cond delay="1834"/>
                                          </p:stCondLst>
                                        </p:cTn>
                                        <p:tgtEl>
                                          <p:spTgt spid="18442"/>
                                        </p:tgtEl>
                                      </p:cBhvr>
                                      <p:to x="100000" y="100000"/>
                                    </p:animScale>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8435">
                                            <p:txEl>
                                              <p:pRg st="5" end="5"/>
                                            </p:txEl>
                                          </p:spTgt>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26" presetClass="entr" presetSubtype="0" fill="hold" nodeType="clickEffect">
                                  <p:stCondLst>
                                    <p:cond delay="0"/>
                                  </p:stCondLst>
                                  <p:childTnLst>
                                    <p:set>
                                      <p:cBhvr>
                                        <p:cTn id="62" dur="1" fill="hold">
                                          <p:stCondLst>
                                            <p:cond delay="0"/>
                                          </p:stCondLst>
                                        </p:cTn>
                                        <p:tgtEl>
                                          <p:spTgt spid="18444"/>
                                        </p:tgtEl>
                                        <p:attrNameLst>
                                          <p:attrName>style.visibility</p:attrName>
                                        </p:attrNameLst>
                                      </p:cBhvr>
                                      <p:to>
                                        <p:strVal val="visible"/>
                                      </p:to>
                                    </p:set>
                                    <p:animEffect transition="in" filter="wipe(down)">
                                      <p:cBhvr>
                                        <p:cTn id="63" dur="580">
                                          <p:stCondLst>
                                            <p:cond delay="0"/>
                                          </p:stCondLst>
                                        </p:cTn>
                                        <p:tgtEl>
                                          <p:spTgt spid="18444"/>
                                        </p:tgtEl>
                                      </p:cBhvr>
                                    </p:animEffect>
                                    <p:anim calcmode="lin" valueType="num">
                                      <p:cBhvr>
                                        <p:cTn id="64" dur="1822" tmFilter="0,0; 0.14,0.36; 0.43,0.73; 0.71,0.91; 1.0,1.0">
                                          <p:stCondLst>
                                            <p:cond delay="0"/>
                                          </p:stCondLst>
                                        </p:cTn>
                                        <p:tgtEl>
                                          <p:spTgt spid="18444"/>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18444"/>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18444"/>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18444"/>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18444"/>
                                        </p:tgtEl>
                                        <p:attrNameLst>
                                          <p:attrName>ppt_y</p:attrName>
                                        </p:attrNameLst>
                                      </p:cBhvr>
                                      <p:tavLst>
                                        <p:tav tm="0" fmla="#ppt_y-sin(pi*$)/81">
                                          <p:val>
                                            <p:fltVal val="0"/>
                                          </p:val>
                                        </p:tav>
                                        <p:tav tm="100000">
                                          <p:val>
                                            <p:fltVal val="1"/>
                                          </p:val>
                                        </p:tav>
                                      </p:tavLst>
                                    </p:anim>
                                    <p:animScale>
                                      <p:cBhvr>
                                        <p:cTn id="69" dur="26">
                                          <p:stCondLst>
                                            <p:cond delay="650"/>
                                          </p:stCondLst>
                                        </p:cTn>
                                        <p:tgtEl>
                                          <p:spTgt spid="18444"/>
                                        </p:tgtEl>
                                      </p:cBhvr>
                                      <p:to x="100000" y="60000"/>
                                    </p:animScale>
                                    <p:animScale>
                                      <p:cBhvr>
                                        <p:cTn id="70" dur="166" decel="50000">
                                          <p:stCondLst>
                                            <p:cond delay="676"/>
                                          </p:stCondLst>
                                        </p:cTn>
                                        <p:tgtEl>
                                          <p:spTgt spid="18444"/>
                                        </p:tgtEl>
                                      </p:cBhvr>
                                      <p:to x="100000" y="100000"/>
                                    </p:animScale>
                                    <p:animScale>
                                      <p:cBhvr>
                                        <p:cTn id="71" dur="26">
                                          <p:stCondLst>
                                            <p:cond delay="1312"/>
                                          </p:stCondLst>
                                        </p:cTn>
                                        <p:tgtEl>
                                          <p:spTgt spid="18444"/>
                                        </p:tgtEl>
                                      </p:cBhvr>
                                      <p:to x="100000" y="80000"/>
                                    </p:animScale>
                                    <p:animScale>
                                      <p:cBhvr>
                                        <p:cTn id="72" dur="166" decel="50000">
                                          <p:stCondLst>
                                            <p:cond delay="1338"/>
                                          </p:stCondLst>
                                        </p:cTn>
                                        <p:tgtEl>
                                          <p:spTgt spid="18444"/>
                                        </p:tgtEl>
                                      </p:cBhvr>
                                      <p:to x="100000" y="100000"/>
                                    </p:animScale>
                                    <p:animScale>
                                      <p:cBhvr>
                                        <p:cTn id="73" dur="26">
                                          <p:stCondLst>
                                            <p:cond delay="1642"/>
                                          </p:stCondLst>
                                        </p:cTn>
                                        <p:tgtEl>
                                          <p:spTgt spid="18444"/>
                                        </p:tgtEl>
                                      </p:cBhvr>
                                      <p:to x="100000" y="90000"/>
                                    </p:animScale>
                                    <p:animScale>
                                      <p:cBhvr>
                                        <p:cTn id="74" dur="166" decel="50000">
                                          <p:stCondLst>
                                            <p:cond delay="1668"/>
                                          </p:stCondLst>
                                        </p:cTn>
                                        <p:tgtEl>
                                          <p:spTgt spid="18444"/>
                                        </p:tgtEl>
                                      </p:cBhvr>
                                      <p:to x="100000" y="100000"/>
                                    </p:animScale>
                                    <p:animScale>
                                      <p:cBhvr>
                                        <p:cTn id="75" dur="26">
                                          <p:stCondLst>
                                            <p:cond delay="1808"/>
                                          </p:stCondLst>
                                        </p:cTn>
                                        <p:tgtEl>
                                          <p:spTgt spid="18444"/>
                                        </p:tgtEl>
                                      </p:cBhvr>
                                      <p:to x="100000" y="95000"/>
                                    </p:animScale>
                                    <p:animScale>
                                      <p:cBhvr>
                                        <p:cTn id="76" dur="166" decel="50000">
                                          <p:stCondLst>
                                            <p:cond delay="1834"/>
                                          </p:stCondLst>
                                        </p:cTn>
                                        <p:tgtEl>
                                          <p:spTgt spid="18444"/>
                                        </p:tgtEl>
                                      </p:cBhvr>
                                      <p:to x="100000" y="100000"/>
                                    </p:animScale>
                                  </p:childTnLst>
                                </p:cTn>
                              </p:par>
                            </p:childTnLst>
                          </p:cTn>
                        </p:par>
                      </p:childTnLst>
                    </p:cTn>
                  </p:par>
                  <p:par>
                    <p:cTn id="77" fill="hold" nodeType="clickPar">
                      <p:stCondLst>
                        <p:cond delay="indefinite"/>
                      </p:stCondLst>
                      <p:childTnLst>
                        <p:par>
                          <p:cTn id="78" fill="hold" nodeType="withGroup">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8435">
                                            <p:txEl>
                                              <p:pRg st="6" end="6"/>
                                            </p:txEl>
                                          </p:spTgt>
                                        </p:tgtEl>
                                        <p:attrNameLst>
                                          <p:attrName>style.visibility</p:attrName>
                                        </p:attrNameLst>
                                      </p:cBhvr>
                                      <p:to>
                                        <p:strVal val="visible"/>
                                      </p:to>
                                    </p:set>
                                  </p:childTnLst>
                                </p:cTn>
                              </p:par>
                            </p:childTnLst>
                          </p:cTn>
                        </p:par>
                      </p:childTnLst>
                    </p:cTn>
                  </p:par>
                  <p:par>
                    <p:cTn id="81" fill="hold" nodeType="clickPar">
                      <p:stCondLst>
                        <p:cond delay="indefinite"/>
                      </p:stCondLst>
                      <p:childTnLst>
                        <p:par>
                          <p:cTn id="82" fill="hold" nodeType="withGroup">
                            <p:stCondLst>
                              <p:cond delay="0"/>
                            </p:stCondLst>
                            <p:childTnLst>
                              <p:par>
                                <p:cTn id="83" presetID="26" presetClass="entr" presetSubtype="0" fill="hold" nodeType="clickEffect">
                                  <p:stCondLst>
                                    <p:cond delay="0"/>
                                  </p:stCondLst>
                                  <p:childTnLst>
                                    <p:set>
                                      <p:cBhvr>
                                        <p:cTn id="84" dur="1" fill="hold">
                                          <p:stCondLst>
                                            <p:cond delay="0"/>
                                          </p:stCondLst>
                                        </p:cTn>
                                        <p:tgtEl>
                                          <p:spTgt spid="18443"/>
                                        </p:tgtEl>
                                        <p:attrNameLst>
                                          <p:attrName>style.visibility</p:attrName>
                                        </p:attrNameLst>
                                      </p:cBhvr>
                                      <p:to>
                                        <p:strVal val="visible"/>
                                      </p:to>
                                    </p:set>
                                    <p:animEffect transition="in" filter="wipe(down)">
                                      <p:cBhvr>
                                        <p:cTn id="85" dur="580">
                                          <p:stCondLst>
                                            <p:cond delay="0"/>
                                          </p:stCondLst>
                                        </p:cTn>
                                        <p:tgtEl>
                                          <p:spTgt spid="18443"/>
                                        </p:tgtEl>
                                      </p:cBhvr>
                                    </p:animEffect>
                                    <p:anim calcmode="lin" valueType="num">
                                      <p:cBhvr>
                                        <p:cTn id="86" dur="1822" tmFilter="0,0; 0.14,0.36; 0.43,0.73; 0.71,0.91; 1.0,1.0">
                                          <p:stCondLst>
                                            <p:cond delay="0"/>
                                          </p:stCondLst>
                                        </p:cTn>
                                        <p:tgtEl>
                                          <p:spTgt spid="18443"/>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18443"/>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18443"/>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18443"/>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18443"/>
                                        </p:tgtEl>
                                        <p:attrNameLst>
                                          <p:attrName>ppt_y</p:attrName>
                                        </p:attrNameLst>
                                      </p:cBhvr>
                                      <p:tavLst>
                                        <p:tav tm="0" fmla="#ppt_y-sin(pi*$)/81">
                                          <p:val>
                                            <p:fltVal val="0"/>
                                          </p:val>
                                        </p:tav>
                                        <p:tav tm="100000">
                                          <p:val>
                                            <p:fltVal val="1"/>
                                          </p:val>
                                        </p:tav>
                                      </p:tavLst>
                                    </p:anim>
                                    <p:animScale>
                                      <p:cBhvr>
                                        <p:cTn id="91" dur="26">
                                          <p:stCondLst>
                                            <p:cond delay="650"/>
                                          </p:stCondLst>
                                        </p:cTn>
                                        <p:tgtEl>
                                          <p:spTgt spid="18443"/>
                                        </p:tgtEl>
                                      </p:cBhvr>
                                      <p:to x="100000" y="60000"/>
                                    </p:animScale>
                                    <p:animScale>
                                      <p:cBhvr>
                                        <p:cTn id="92" dur="166" decel="50000">
                                          <p:stCondLst>
                                            <p:cond delay="676"/>
                                          </p:stCondLst>
                                        </p:cTn>
                                        <p:tgtEl>
                                          <p:spTgt spid="18443"/>
                                        </p:tgtEl>
                                      </p:cBhvr>
                                      <p:to x="100000" y="100000"/>
                                    </p:animScale>
                                    <p:animScale>
                                      <p:cBhvr>
                                        <p:cTn id="93" dur="26">
                                          <p:stCondLst>
                                            <p:cond delay="1312"/>
                                          </p:stCondLst>
                                        </p:cTn>
                                        <p:tgtEl>
                                          <p:spTgt spid="18443"/>
                                        </p:tgtEl>
                                      </p:cBhvr>
                                      <p:to x="100000" y="80000"/>
                                    </p:animScale>
                                    <p:animScale>
                                      <p:cBhvr>
                                        <p:cTn id="94" dur="166" decel="50000">
                                          <p:stCondLst>
                                            <p:cond delay="1338"/>
                                          </p:stCondLst>
                                        </p:cTn>
                                        <p:tgtEl>
                                          <p:spTgt spid="18443"/>
                                        </p:tgtEl>
                                      </p:cBhvr>
                                      <p:to x="100000" y="100000"/>
                                    </p:animScale>
                                    <p:animScale>
                                      <p:cBhvr>
                                        <p:cTn id="95" dur="26">
                                          <p:stCondLst>
                                            <p:cond delay="1642"/>
                                          </p:stCondLst>
                                        </p:cTn>
                                        <p:tgtEl>
                                          <p:spTgt spid="18443"/>
                                        </p:tgtEl>
                                      </p:cBhvr>
                                      <p:to x="100000" y="90000"/>
                                    </p:animScale>
                                    <p:animScale>
                                      <p:cBhvr>
                                        <p:cTn id="96" dur="166" decel="50000">
                                          <p:stCondLst>
                                            <p:cond delay="1668"/>
                                          </p:stCondLst>
                                        </p:cTn>
                                        <p:tgtEl>
                                          <p:spTgt spid="18443"/>
                                        </p:tgtEl>
                                      </p:cBhvr>
                                      <p:to x="100000" y="100000"/>
                                    </p:animScale>
                                    <p:animScale>
                                      <p:cBhvr>
                                        <p:cTn id="97" dur="26">
                                          <p:stCondLst>
                                            <p:cond delay="1808"/>
                                          </p:stCondLst>
                                        </p:cTn>
                                        <p:tgtEl>
                                          <p:spTgt spid="18443"/>
                                        </p:tgtEl>
                                      </p:cBhvr>
                                      <p:to x="100000" y="95000"/>
                                    </p:animScale>
                                    <p:animScale>
                                      <p:cBhvr>
                                        <p:cTn id="98" dur="166" decel="50000">
                                          <p:stCondLst>
                                            <p:cond delay="1834"/>
                                          </p:stCondLst>
                                        </p:cTn>
                                        <p:tgtEl>
                                          <p:spTgt spid="18443"/>
                                        </p:tgtEl>
                                      </p:cBhvr>
                                      <p:to x="100000" y="100000"/>
                                    </p:animScale>
                                  </p:childTnLst>
                                </p:cTn>
                              </p:par>
                            </p:childTnLst>
                          </p:cTn>
                        </p:par>
                      </p:childTnLst>
                    </p:cTn>
                  </p:par>
                  <p:par>
                    <p:cTn id="99" fill="hold" nodeType="clickPar">
                      <p:stCondLst>
                        <p:cond delay="indefinite"/>
                      </p:stCondLst>
                      <p:childTnLst>
                        <p:par>
                          <p:cTn id="100" fill="hold" nodeType="withGroup">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8435">
                                            <p:txEl>
                                              <p:pRg st="7" end="7"/>
                                            </p:txEl>
                                          </p:spTgt>
                                        </p:tgtEl>
                                        <p:attrNameLst>
                                          <p:attrName>style.visibility</p:attrName>
                                        </p:attrNameLst>
                                      </p:cBhvr>
                                      <p:to>
                                        <p:strVal val="visible"/>
                                      </p:to>
                                    </p:se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6" presetClass="entr" presetSubtype="0" fill="hold" nodeType="clickEffect">
                                  <p:stCondLst>
                                    <p:cond delay="0"/>
                                  </p:stCondLst>
                                  <p:childTnLst>
                                    <p:set>
                                      <p:cBhvr>
                                        <p:cTn id="106" dur="1" fill="hold">
                                          <p:stCondLst>
                                            <p:cond delay="0"/>
                                          </p:stCondLst>
                                        </p:cTn>
                                        <p:tgtEl>
                                          <p:spTgt spid="18445"/>
                                        </p:tgtEl>
                                        <p:attrNameLst>
                                          <p:attrName>style.visibility</p:attrName>
                                        </p:attrNameLst>
                                      </p:cBhvr>
                                      <p:to>
                                        <p:strVal val="visible"/>
                                      </p:to>
                                    </p:set>
                                    <p:animEffect transition="in" filter="wipe(down)">
                                      <p:cBhvr>
                                        <p:cTn id="107" dur="580">
                                          <p:stCondLst>
                                            <p:cond delay="0"/>
                                          </p:stCondLst>
                                        </p:cTn>
                                        <p:tgtEl>
                                          <p:spTgt spid="18445"/>
                                        </p:tgtEl>
                                      </p:cBhvr>
                                    </p:animEffect>
                                    <p:anim calcmode="lin" valueType="num">
                                      <p:cBhvr>
                                        <p:cTn id="108" dur="1822" tmFilter="0,0; 0.14,0.36; 0.43,0.73; 0.71,0.91; 1.0,1.0">
                                          <p:stCondLst>
                                            <p:cond delay="0"/>
                                          </p:stCondLst>
                                        </p:cTn>
                                        <p:tgtEl>
                                          <p:spTgt spid="18445"/>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18445"/>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18445"/>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18445"/>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18445"/>
                                        </p:tgtEl>
                                        <p:attrNameLst>
                                          <p:attrName>ppt_y</p:attrName>
                                        </p:attrNameLst>
                                      </p:cBhvr>
                                      <p:tavLst>
                                        <p:tav tm="0" fmla="#ppt_y-sin(pi*$)/81">
                                          <p:val>
                                            <p:fltVal val="0"/>
                                          </p:val>
                                        </p:tav>
                                        <p:tav tm="100000">
                                          <p:val>
                                            <p:fltVal val="1"/>
                                          </p:val>
                                        </p:tav>
                                      </p:tavLst>
                                    </p:anim>
                                    <p:animScale>
                                      <p:cBhvr>
                                        <p:cTn id="113" dur="26">
                                          <p:stCondLst>
                                            <p:cond delay="650"/>
                                          </p:stCondLst>
                                        </p:cTn>
                                        <p:tgtEl>
                                          <p:spTgt spid="18445"/>
                                        </p:tgtEl>
                                      </p:cBhvr>
                                      <p:to x="100000" y="60000"/>
                                    </p:animScale>
                                    <p:animScale>
                                      <p:cBhvr>
                                        <p:cTn id="114" dur="166" decel="50000">
                                          <p:stCondLst>
                                            <p:cond delay="676"/>
                                          </p:stCondLst>
                                        </p:cTn>
                                        <p:tgtEl>
                                          <p:spTgt spid="18445"/>
                                        </p:tgtEl>
                                      </p:cBhvr>
                                      <p:to x="100000" y="100000"/>
                                    </p:animScale>
                                    <p:animScale>
                                      <p:cBhvr>
                                        <p:cTn id="115" dur="26">
                                          <p:stCondLst>
                                            <p:cond delay="1312"/>
                                          </p:stCondLst>
                                        </p:cTn>
                                        <p:tgtEl>
                                          <p:spTgt spid="18445"/>
                                        </p:tgtEl>
                                      </p:cBhvr>
                                      <p:to x="100000" y="80000"/>
                                    </p:animScale>
                                    <p:animScale>
                                      <p:cBhvr>
                                        <p:cTn id="116" dur="166" decel="50000">
                                          <p:stCondLst>
                                            <p:cond delay="1338"/>
                                          </p:stCondLst>
                                        </p:cTn>
                                        <p:tgtEl>
                                          <p:spTgt spid="18445"/>
                                        </p:tgtEl>
                                      </p:cBhvr>
                                      <p:to x="100000" y="100000"/>
                                    </p:animScale>
                                    <p:animScale>
                                      <p:cBhvr>
                                        <p:cTn id="117" dur="26">
                                          <p:stCondLst>
                                            <p:cond delay="1642"/>
                                          </p:stCondLst>
                                        </p:cTn>
                                        <p:tgtEl>
                                          <p:spTgt spid="18445"/>
                                        </p:tgtEl>
                                      </p:cBhvr>
                                      <p:to x="100000" y="90000"/>
                                    </p:animScale>
                                    <p:animScale>
                                      <p:cBhvr>
                                        <p:cTn id="118" dur="166" decel="50000">
                                          <p:stCondLst>
                                            <p:cond delay="1668"/>
                                          </p:stCondLst>
                                        </p:cTn>
                                        <p:tgtEl>
                                          <p:spTgt spid="18445"/>
                                        </p:tgtEl>
                                      </p:cBhvr>
                                      <p:to x="100000" y="100000"/>
                                    </p:animScale>
                                    <p:animScale>
                                      <p:cBhvr>
                                        <p:cTn id="119" dur="26">
                                          <p:stCondLst>
                                            <p:cond delay="1808"/>
                                          </p:stCondLst>
                                        </p:cTn>
                                        <p:tgtEl>
                                          <p:spTgt spid="18445"/>
                                        </p:tgtEl>
                                      </p:cBhvr>
                                      <p:to x="100000" y="95000"/>
                                    </p:animScale>
                                    <p:animScale>
                                      <p:cBhvr>
                                        <p:cTn id="120" dur="166" decel="50000">
                                          <p:stCondLst>
                                            <p:cond delay="1834"/>
                                          </p:stCondLst>
                                        </p:cTn>
                                        <p:tgtEl>
                                          <p:spTgt spid="1844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12.1 Explore Solids</a:t>
            </a:r>
            <a:endParaRPr lang="en-US" dirty="0"/>
          </a:p>
        </p:txBody>
      </p:sp>
      <p:sp>
        <p:nvSpPr>
          <p:cNvPr id="3" name="Content Placeholder 2"/>
          <p:cNvSpPr>
            <a:spLocks noGrp="1"/>
          </p:cNvSpPr>
          <p:nvPr>
            <p:ph idx="1"/>
          </p:nvPr>
        </p:nvSpPr>
        <p:spPr/>
        <p:txBody>
          <a:bodyPr/>
          <a:lstStyle/>
          <a:p>
            <a:r>
              <a:rPr lang="en-US" dirty="0" smtClean="0"/>
              <a:t>Cross Section</a:t>
            </a:r>
          </a:p>
          <a:p>
            <a:pPr lvl="1"/>
            <a:r>
              <a:rPr lang="en-US" dirty="0" smtClean="0"/>
              <a:t>Imagine slicing a very thin slice of the solid</a:t>
            </a:r>
          </a:p>
          <a:p>
            <a:pPr lvl="1"/>
            <a:endParaRPr lang="en-US" dirty="0"/>
          </a:p>
        </p:txBody>
      </p:sp>
      <p:pic>
        <p:nvPicPr>
          <p:cNvPr id="4098"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81426" y="1714500"/>
            <a:ext cx="5362575"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6406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12479</TotalTime>
  <Words>3011</Words>
  <Application>Microsoft Office PowerPoint</Application>
  <PresentationFormat>On-screen Show (16:9)</PresentationFormat>
  <Paragraphs>457</Paragraphs>
  <Slides>51</Slides>
  <Notes>50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Surface Area and Volume of Solids</vt:lpstr>
      <vt:lpstr>PowerPoint Presentation</vt:lpstr>
      <vt:lpstr>12.1 Explore Solids</vt:lpstr>
      <vt:lpstr>12.1 Explore Solids</vt:lpstr>
      <vt:lpstr>12.1 Explore Solids</vt:lpstr>
      <vt:lpstr>12.1 Explore Solids</vt:lpstr>
      <vt:lpstr>12.1 Explore Solids</vt:lpstr>
      <vt:lpstr>12.1 Explore Solids</vt:lpstr>
      <vt:lpstr>12.1 Explore Solids</vt:lpstr>
      <vt:lpstr>12.1 Explore Solids</vt:lpstr>
      <vt:lpstr>Answers and Quiz</vt:lpstr>
      <vt:lpstr>12.2 Surface Area of Prisms and Cylinders</vt:lpstr>
      <vt:lpstr>12.2 Surface Area of Prisms and Cylinders</vt:lpstr>
      <vt:lpstr>12.2 Surface Area of Prisms and Cylinders</vt:lpstr>
      <vt:lpstr>12.2 Surface Area of Prisms and Cylinders</vt:lpstr>
      <vt:lpstr>12.2 Surface Area of Prisms and Cylinders</vt:lpstr>
      <vt:lpstr>12.2 Surface Area of Prisms and Cylinders</vt:lpstr>
      <vt:lpstr>12.2 Surface Area of Prisms and Cylinders</vt:lpstr>
      <vt:lpstr>12.2 Surface Area of Prisms and Cylinders</vt:lpstr>
      <vt:lpstr>12.2 Surface Area of Prisms and Cylinders</vt:lpstr>
      <vt:lpstr>Answers and Quiz</vt:lpstr>
      <vt:lpstr>12.3 Surface Area of Pyramids and Cones</vt:lpstr>
      <vt:lpstr>12.3 Surface Area of Pyramids and Cones</vt:lpstr>
      <vt:lpstr>12.3 Surface Area of Pyramids and Cones</vt:lpstr>
      <vt:lpstr>12.3 Surface Area of Pyramids and Cones</vt:lpstr>
      <vt:lpstr>12.3 Surface Area of Pyramids and Cones</vt:lpstr>
      <vt:lpstr>Answers and Quiz</vt:lpstr>
      <vt:lpstr>12.4 Volume of Prisms and Cylinders</vt:lpstr>
      <vt:lpstr>12.4 Volume of Prisms and Cylinders</vt:lpstr>
      <vt:lpstr>12.4 Volume of Prisms and Cylinders</vt:lpstr>
      <vt:lpstr>12.4 Volume of Prisms and Cylinders</vt:lpstr>
      <vt:lpstr>12.4 Volume of Prisms and Cylinders</vt:lpstr>
      <vt:lpstr>12.4 Volume of Prisms and Cylinders</vt:lpstr>
      <vt:lpstr>Answers and Quiz</vt:lpstr>
      <vt:lpstr>12.5 Volume of Pyramids and Cones</vt:lpstr>
      <vt:lpstr>12.5 Volume of Pyramids and Cones</vt:lpstr>
      <vt:lpstr>12.5 Volume of Pyramids and Cones</vt:lpstr>
      <vt:lpstr>Answers and Quiz</vt:lpstr>
      <vt:lpstr>12.6 Surface Area and Volume of Spheres</vt:lpstr>
      <vt:lpstr>12.6 Surface Area and Volume of Spheres</vt:lpstr>
      <vt:lpstr>12.6 Surface Area and Volume of Spheres</vt:lpstr>
      <vt:lpstr>12.6 Surface Area and Volume of Spheres</vt:lpstr>
      <vt:lpstr>Answers and Quiz</vt:lpstr>
      <vt:lpstr>12.7 Explore Similar Solids</vt:lpstr>
      <vt:lpstr>12.7 Explore Similar Solids</vt:lpstr>
      <vt:lpstr>12.7 Explore Similar Solids</vt:lpstr>
      <vt:lpstr>12.7 Explore Similar Solids</vt:lpstr>
      <vt:lpstr>12.7 Explore Similar Solids</vt:lpstr>
      <vt:lpstr>12.7 Explore Similar Solids</vt:lpstr>
      <vt:lpstr>Answers and Quiz</vt:lpstr>
      <vt:lpstr>12.Review</vt:lpstr>
    </vt:vector>
  </TitlesOfParts>
  <Company>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Surface Area and Volume of Solids</dc:title>
  <dc:creator>Richard  Wright</dc:creator>
  <cp:lastModifiedBy>Richard Wright</cp:lastModifiedBy>
  <cp:revision>56</cp:revision>
  <cp:lastPrinted>2011-04-05T19:26:01Z</cp:lastPrinted>
  <dcterms:created xsi:type="dcterms:W3CDTF">2011-03-23T20:17:00Z</dcterms:created>
  <dcterms:modified xsi:type="dcterms:W3CDTF">2014-05-06T20:09:52Z</dcterms:modified>
</cp:coreProperties>
</file>